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17"/>
  </p:notesMasterIdLst>
  <p:sldIdLst>
    <p:sldId id="256" r:id="rId2"/>
    <p:sldId id="257" r:id="rId3"/>
    <p:sldId id="258" r:id="rId4"/>
    <p:sldId id="267" r:id="rId5"/>
    <p:sldId id="266" r:id="rId6"/>
    <p:sldId id="271" r:id="rId7"/>
    <p:sldId id="264" r:id="rId8"/>
    <p:sldId id="265" r:id="rId9"/>
    <p:sldId id="268" r:id="rId10"/>
    <p:sldId id="261" r:id="rId11"/>
    <p:sldId id="269" r:id="rId12"/>
    <p:sldId id="272" r:id="rId13"/>
    <p:sldId id="270" r:id="rId14"/>
    <p:sldId id="273"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13CE3BB-3DFF-40BF-9419-F01D522CB3B7}">
          <p14:sldIdLst>
            <p14:sldId id="256"/>
            <p14:sldId id="257"/>
            <p14:sldId id="258"/>
            <p14:sldId id="267"/>
            <p14:sldId id="266"/>
            <p14:sldId id="271"/>
            <p14:sldId id="264"/>
            <p14:sldId id="265"/>
            <p14:sldId id="268"/>
            <p14:sldId id="261"/>
            <p14:sldId id="269"/>
            <p14:sldId id="272"/>
            <p14:sldId id="270"/>
            <p14:sldId id="273"/>
            <p14:sldId id="2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013" autoAdjust="0"/>
  </p:normalViewPr>
  <p:slideViewPr>
    <p:cSldViewPr snapToGrid="0">
      <p:cViewPr varScale="1">
        <p:scale>
          <a:sx n="82" d="100"/>
          <a:sy n="82" d="100"/>
        </p:scale>
        <p:origin x="720" y="6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63" d="100"/>
          <a:sy n="63" d="100"/>
        </p:scale>
        <p:origin x="3206"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532C9F-6BCF-4DE6-9C1E-09F8245B8DB7}" type="doc">
      <dgm:prSet loTypeId="urn:microsoft.com/office/officeart/2005/8/layout/pyramid2" loCatId="pyramid" qsTypeId="urn:microsoft.com/office/officeart/2005/8/quickstyle/simple1" qsCatId="simple" csTypeId="urn:microsoft.com/office/officeart/2005/8/colors/accent1_2" csCatId="accent1" phldr="1"/>
      <dgm:spPr/>
    </dgm:pt>
    <dgm:pt modelId="{63838A25-5F01-491D-8F45-85CAF095C297}">
      <dgm:prSet phldrT="[Text]" custT="1"/>
      <dgm:spPr/>
      <dgm:t>
        <a:bodyPr/>
        <a:lstStyle/>
        <a:p>
          <a:r>
            <a:rPr lang="en-US" sz="1400" dirty="0"/>
            <a:t>Constitution </a:t>
          </a:r>
        </a:p>
      </dgm:t>
    </dgm:pt>
    <dgm:pt modelId="{1B6B9AB9-1FB0-430B-BCBF-A7C2EDF485B6}" type="parTrans" cxnId="{1C043A4C-7D36-43F0-8ECD-C320E093191D}">
      <dgm:prSet/>
      <dgm:spPr/>
      <dgm:t>
        <a:bodyPr/>
        <a:lstStyle/>
        <a:p>
          <a:endParaRPr lang="en-US" sz="3200"/>
        </a:p>
      </dgm:t>
    </dgm:pt>
    <dgm:pt modelId="{2CCA6129-1845-4391-86E9-821B533FA8E6}" type="sibTrans" cxnId="{1C043A4C-7D36-43F0-8ECD-C320E093191D}">
      <dgm:prSet/>
      <dgm:spPr/>
      <dgm:t>
        <a:bodyPr/>
        <a:lstStyle/>
        <a:p>
          <a:endParaRPr lang="en-US" sz="3200"/>
        </a:p>
      </dgm:t>
    </dgm:pt>
    <dgm:pt modelId="{257A838E-D8BC-49D3-A446-9A455A328426}">
      <dgm:prSet phldrT="[Text]" custT="1"/>
      <dgm:spPr/>
      <dgm:t>
        <a:bodyPr/>
        <a:lstStyle/>
        <a:p>
          <a:r>
            <a:rPr lang="en-US" sz="1400" dirty="0"/>
            <a:t>International treaties and conventions</a:t>
          </a:r>
        </a:p>
      </dgm:t>
    </dgm:pt>
    <dgm:pt modelId="{A6FF10F4-7EAE-4F4D-B263-548F0F6269C8}" type="parTrans" cxnId="{CB7EB49E-C2FE-4797-AC20-E84DE9253233}">
      <dgm:prSet/>
      <dgm:spPr/>
      <dgm:t>
        <a:bodyPr/>
        <a:lstStyle/>
        <a:p>
          <a:endParaRPr lang="en-US" sz="3200"/>
        </a:p>
      </dgm:t>
    </dgm:pt>
    <dgm:pt modelId="{122783AD-C8F4-479D-A2D7-140AC3DC7071}" type="sibTrans" cxnId="{CB7EB49E-C2FE-4797-AC20-E84DE9253233}">
      <dgm:prSet/>
      <dgm:spPr/>
      <dgm:t>
        <a:bodyPr/>
        <a:lstStyle/>
        <a:p>
          <a:endParaRPr lang="en-US" sz="3200"/>
        </a:p>
      </dgm:t>
    </dgm:pt>
    <dgm:pt modelId="{AFA40AB0-020C-4C64-BC56-C9CBD641B444}">
      <dgm:prSet phldrT="[Text]" custT="1"/>
      <dgm:spPr/>
      <dgm:t>
        <a:bodyPr/>
        <a:lstStyle/>
        <a:p>
          <a:r>
            <a:rPr lang="en-US" sz="1400" dirty="0"/>
            <a:t>Organic laws</a:t>
          </a:r>
        </a:p>
      </dgm:t>
    </dgm:pt>
    <dgm:pt modelId="{A3D36554-24A5-4B45-BD9F-CB052B4B5DC7}" type="parTrans" cxnId="{5F8226CB-30D9-4B22-AF4C-144D0F49D3F2}">
      <dgm:prSet/>
      <dgm:spPr/>
      <dgm:t>
        <a:bodyPr/>
        <a:lstStyle/>
        <a:p>
          <a:endParaRPr lang="en-US" sz="3200"/>
        </a:p>
      </dgm:t>
    </dgm:pt>
    <dgm:pt modelId="{9ECEBFAA-82CD-4F52-BAA6-B171C9845B12}" type="sibTrans" cxnId="{5F8226CB-30D9-4B22-AF4C-144D0F49D3F2}">
      <dgm:prSet/>
      <dgm:spPr/>
      <dgm:t>
        <a:bodyPr/>
        <a:lstStyle/>
        <a:p>
          <a:endParaRPr lang="en-US" sz="3200"/>
        </a:p>
      </dgm:t>
    </dgm:pt>
    <dgm:pt modelId="{E132E73F-5B00-42AA-8A50-C40A8A5F82A7}">
      <dgm:prSet phldrT="[Text]" custT="1"/>
      <dgm:spPr/>
      <dgm:t>
        <a:bodyPr/>
        <a:lstStyle/>
        <a:p>
          <a:r>
            <a:rPr lang="en-US" sz="1400" dirty="0"/>
            <a:t>Regular laws</a:t>
          </a:r>
        </a:p>
      </dgm:t>
    </dgm:pt>
    <dgm:pt modelId="{63D5EBE6-3DFE-4ABB-BFC8-A9DD712C3753}" type="parTrans" cxnId="{2ED4618D-8F46-41C2-977D-F128D3A48C9A}">
      <dgm:prSet/>
      <dgm:spPr/>
      <dgm:t>
        <a:bodyPr/>
        <a:lstStyle/>
        <a:p>
          <a:endParaRPr lang="en-US" sz="3200"/>
        </a:p>
      </dgm:t>
    </dgm:pt>
    <dgm:pt modelId="{60E6A179-87C0-49F1-8063-366CC1DA81A7}" type="sibTrans" cxnId="{2ED4618D-8F46-41C2-977D-F128D3A48C9A}">
      <dgm:prSet/>
      <dgm:spPr/>
      <dgm:t>
        <a:bodyPr/>
        <a:lstStyle/>
        <a:p>
          <a:endParaRPr lang="en-US" sz="3200"/>
        </a:p>
      </dgm:t>
    </dgm:pt>
    <dgm:pt modelId="{DE0186B7-D7F3-49AE-8C4A-55F33D960E1C}">
      <dgm:prSet phldrT="[Text]" custT="1"/>
      <dgm:spPr/>
      <dgm:t>
        <a:bodyPr/>
        <a:lstStyle/>
        <a:p>
          <a:r>
            <a:rPr lang="en-US" sz="1400" dirty="0"/>
            <a:t> Regional regulations and district ordinances</a:t>
          </a:r>
        </a:p>
      </dgm:t>
    </dgm:pt>
    <dgm:pt modelId="{4450B3BE-E9C6-4EE3-8275-31FDCACB64BE}" type="parTrans" cxnId="{19616C37-E6B6-4D1D-94A6-794BB8F10A33}">
      <dgm:prSet/>
      <dgm:spPr/>
      <dgm:t>
        <a:bodyPr/>
        <a:lstStyle/>
        <a:p>
          <a:endParaRPr lang="en-US" sz="3200"/>
        </a:p>
      </dgm:t>
    </dgm:pt>
    <dgm:pt modelId="{82D886FE-2B7C-4347-BCDB-582D71803E6D}" type="sibTrans" cxnId="{19616C37-E6B6-4D1D-94A6-794BB8F10A33}">
      <dgm:prSet/>
      <dgm:spPr/>
      <dgm:t>
        <a:bodyPr/>
        <a:lstStyle/>
        <a:p>
          <a:endParaRPr lang="en-US" sz="3200"/>
        </a:p>
      </dgm:t>
    </dgm:pt>
    <dgm:pt modelId="{A63CB006-9450-43E9-9F50-9741BF77DCE4}">
      <dgm:prSet phldrT="[Text]" custT="1"/>
      <dgm:spPr/>
      <dgm:t>
        <a:bodyPr/>
        <a:lstStyle/>
        <a:p>
          <a:r>
            <a:rPr lang="en-US" sz="1400" dirty="0"/>
            <a:t>Decrees and regulations</a:t>
          </a:r>
        </a:p>
      </dgm:t>
    </dgm:pt>
    <dgm:pt modelId="{1A10F6E6-27DE-4C1B-8A2F-BC7A0534C7F6}" type="parTrans" cxnId="{CAA65A4A-9823-421B-979C-FEBDAED81984}">
      <dgm:prSet/>
      <dgm:spPr/>
      <dgm:t>
        <a:bodyPr/>
        <a:lstStyle/>
        <a:p>
          <a:endParaRPr lang="en-US" sz="3200"/>
        </a:p>
      </dgm:t>
    </dgm:pt>
    <dgm:pt modelId="{AF296B68-67A5-46A2-BA10-5CDFE6CB70C3}" type="sibTrans" cxnId="{CAA65A4A-9823-421B-979C-FEBDAED81984}">
      <dgm:prSet/>
      <dgm:spPr/>
      <dgm:t>
        <a:bodyPr/>
        <a:lstStyle/>
        <a:p>
          <a:endParaRPr lang="en-US" sz="3200"/>
        </a:p>
      </dgm:t>
    </dgm:pt>
    <dgm:pt modelId="{2D7F51AD-BC4F-4966-A8E7-38829304C1A5}">
      <dgm:prSet phldrT="[Text]" custT="1"/>
      <dgm:spPr/>
      <dgm:t>
        <a:bodyPr/>
        <a:lstStyle/>
        <a:p>
          <a:r>
            <a:rPr lang="en-US" sz="1400" dirty="0"/>
            <a:t>Ordinances</a:t>
          </a:r>
        </a:p>
      </dgm:t>
    </dgm:pt>
    <dgm:pt modelId="{46CE4E2A-68BC-4106-96DA-3B902E6D2497}" type="parTrans" cxnId="{A3A55DC4-932A-4B74-BD5E-B2F2FC724BF8}">
      <dgm:prSet/>
      <dgm:spPr/>
      <dgm:t>
        <a:bodyPr/>
        <a:lstStyle/>
        <a:p>
          <a:endParaRPr lang="en-US" sz="3200"/>
        </a:p>
      </dgm:t>
    </dgm:pt>
    <dgm:pt modelId="{C387C445-406E-481D-828D-2F61A53BA3CB}" type="sibTrans" cxnId="{A3A55DC4-932A-4B74-BD5E-B2F2FC724BF8}">
      <dgm:prSet/>
      <dgm:spPr/>
      <dgm:t>
        <a:bodyPr/>
        <a:lstStyle/>
        <a:p>
          <a:endParaRPr lang="en-US" sz="3200"/>
        </a:p>
      </dgm:t>
    </dgm:pt>
    <dgm:pt modelId="{099DEE06-5957-41E0-8196-4EBF0251017C}">
      <dgm:prSet phldrT="[Text]" custT="1"/>
      <dgm:spPr/>
      <dgm:t>
        <a:bodyPr/>
        <a:lstStyle/>
        <a:p>
          <a:r>
            <a:rPr lang="en-US" sz="1400" dirty="0"/>
            <a:t>Agreements and resolutions</a:t>
          </a:r>
        </a:p>
      </dgm:t>
    </dgm:pt>
    <dgm:pt modelId="{0F22D524-F364-4C17-9232-63D298FB7FC8}" type="parTrans" cxnId="{F06BE571-C68D-403F-A2FD-52D74BCCE6A3}">
      <dgm:prSet/>
      <dgm:spPr/>
      <dgm:t>
        <a:bodyPr/>
        <a:lstStyle/>
        <a:p>
          <a:endParaRPr lang="en-US" sz="3200"/>
        </a:p>
      </dgm:t>
    </dgm:pt>
    <dgm:pt modelId="{529BFD1A-B3AF-4F22-BC4E-AA90C8860C76}" type="sibTrans" cxnId="{F06BE571-C68D-403F-A2FD-52D74BCCE6A3}">
      <dgm:prSet/>
      <dgm:spPr/>
      <dgm:t>
        <a:bodyPr/>
        <a:lstStyle/>
        <a:p>
          <a:endParaRPr lang="en-US" sz="3200"/>
        </a:p>
      </dgm:t>
    </dgm:pt>
    <dgm:pt modelId="{4836EE54-CECE-415B-BB62-B6A11B960A04}">
      <dgm:prSet phldrT="[Text]" custT="1"/>
      <dgm:spPr/>
      <dgm:t>
        <a:bodyPr/>
        <a:lstStyle/>
        <a:p>
          <a:r>
            <a:rPr lang="en-US" sz="1400" dirty="0"/>
            <a:t>Other actions and decisions taken by public authorities</a:t>
          </a:r>
        </a:p>
      </dgm:t>
    </dgm:pt>
    <dgm:pt modelId="{6F11ED08-E6A7-4369-A0AC-C76B59655298}" type="parTrans" cxnId="{8BCF2C61-4769-4E74-AE51-FE50179FC630}">
      <dgm:prSet/>
      <dgm:spPr/>
      <dgm:t>
        <a:bodyPr/>
        <a:lstStyle/>
        <a:p>
          <a:endParaRPr lang="en-US" sz="3200"/>
        </a:p>
      </dgm:t>
    </dgm:pt>
    <dgm:pt modelId="{2E967817-D866-4038-B5EE-CCF7C2BB711B}" type="sibTrans" cxnId="{8BCF2C61-4769-4E74-AE51-FE50179FC630}">
      <dgm:prSet/>
      <dgm:spPr/>
      <dgm:t>
        <a:bodyPr/>
        <a:lstStyle/>
        <a:p>
          <a:endParaRPr lang="en-US" sz="3200"/>
        </a:p>
      </dgm:t>
    </dgm:pt>
    <dgm:pt modelId="{4617D3F5-F0BB-4FB2-B5D8-C5294386596B}" type="pres">
      <dgm:prSet presAssocID="{7C532C9F-6BCF-4DE6-9C1E-09F8245B8DB7}" presName="compositeShape" presStyleCnt="0">
        <dgm:presLayoutVars>
          <dgm:dir/>
          <dgm:resizeHandles/>
        </dgm:presLayoutVars>
      </dgm:prSet>
      <dgm:spPr/>
    </dgm:pt>
    <dgm:pt modelId="{EFC19954-C6DE-4EB7-85BB-19C8C1EE5706}" type="pres">
      <dgm:prSet presAssocID="{7C532C9F-6BCF-4DE6-9C1E-09F8245B8DB7}" presName="pyramid" presStyleLbl="node1" presStyleIdx="0" presStyleCnt="1"/>
      <dgm:spPr/>
    </dgm:pt>
    <dgm:pt modelId="{8CF87EE4-4BCB-4AB3-A802-7C227395937E}" type="pres">
      <dgm:prSet presAssocID="{7C532C9F-6BCF-4DE6-9C1E-09F8245B8DB7}" presName="theList" presStyleCnt="0"/>
      <dgm:spPr/>
    </dgm:pt>
    <dgm:pt modelId="{8BC2572A-DC8E-4261-972D-5B22B17DE521}" type="pres">
      <dgm:prSet presAssocID="{63838A25-5F01-491D-8F45-85CAF095C297}" presName="aNode" presStyleLbl="fgAcc1" presStyleIdx="0" presStyleCnt="9">
        <dgm:presLayoutVars>
          <dgm:bulletEnabled val="1"/>
        </dgm:presLayoutVars>
      </dgm:prSet>
      <dgm:spPr/>
    </dgm:pt>
    <dgm:pt modelId="{8843E05A-BA80-4241-A825-F09BF5038722}" type="pres">
      <dgm:prSet presAssocID="{63838A25-5F01-491D-8F45-85CAF095C297}" presName="aSpace" presStyleCnt="0"/>
      <dgm:spPr/>
    </dgm:pt>
    <dgm:pt modelId="{5E182956-DA0B-45CF-98A4-6548844A8BA6}" type="pres">
      <dgm:prSet presAssocID="{257A838E-D8BC-49D3-A446-9A455A328426}" presName="aNode" presStyleLbl="fgAcc1" presStyleIdx="1" presStyleCnt="9">
        <dgm:presLayoutVars>
          <dgm:bulletEnabled val="1"/>
        </dgm:presLayoutVars>
      </dgm:prSet>
      <dgm:spPr/>
    </dgm:pt>
    <dgm:pt modelId="{22A38C3A-0793-4303-98A7-2C87C55E6A30}" type="pres">
      <dgm:prSet presAssocID="{257A838E-D8BC-49D3-A446-9A455A328426}" presName="aSpace" presStyleCnt="0"/>
      <dgm:spPr/>
    </dgm:pt>
    <dgm:pt modelId="{07BFD475-E4F0-4D96-822B-BF14EE448E89}" type="pres">
      <dgm:prSet presAssocID="{AFA40AB0-020C-4C64-BC56-C9CBD641B444}" presName="aNode" presStyleLbl="fgAcc1" presStyleIdx="2" presStyleCnt="9">
        <dgm:presLayoutVars>
          <dgm:bulletEnabled val="1"/>
        </dgm:presLayoutVars>
      </dgm:prSet>
      <dgm:spPr/>
    </dgm:pt>
    <dgm:pt modelId="{BD596CED-2992-4A36-B048-C844F779F3A5}" type="pres">
      <dgm:prSet presAssocID="{AFA40AB0-020C-4C64-BC56-C9CBD641B444}" presName="aSpace" presStyleCnt="0"/>
      <dgm:spPr/>
    </dgm:pt>
    <dgm:pt modelId="{B664FFC1-C0DC-4CDA-9CFE-FB14C54FBC48}" type="pres">
      <dgm:prSet presAssocID="{E132E73F-5B00-42AA-8A50-C40A8A5F82A7}" presName="aNode" presStyleLbl="fgAcc1" presStyleIdx="3" presStyleCnt="9">
        <dgm:presLayoutVars>
          <dgm:bulletEnabled val="1"/>
        </dgm:presLayoutVars>
      </dgm:prSet>
      <dgm:spPr/>
    </dgm:pt>
    <dgm:pt modelId="{34AC4C49-EC48-4631-978F-346F7CA65EE4}" type="pres">
      <dgm:prSet presAssocID="{E132E73F-5B00-42AA-8A50-C40A8A5F82A7}" presName="aSpace" presStyleCnt="0"/>
      <dgm:spPr/>
    </dgm:pt>
    <dgm:pt modelId="{8E80F16E-20D5-4A1F-BB06-D98F664E9C17}" type="pres">
      <dgm:prSet presAssocID="{DE0186B7-D7F3-49AE-8C4A-55F33D960E1C}" presName="aNode" presStyleLbl="fgAcc1" presStyleIdx="4" presStyleCnt="9">
        <dgm:presLayoutVars>
          <dgm:bulletEnabled val="1"/>
        </dgm:presLayoutVars>
      </dgm:prSet>
      <dgm:spPr/>
    </dgm:pt>
    <dgm:pt modelId="{9468931F-F2D4-4C4C-839F-0E0D158BF85D}" type="pres">
      <dgm:prSet presAssocID="{DE0186B7-D7F3-49AE-8C4A-55F33D960E1C}" presName="aSpace" presStyleCnt="0"/>
      <dgm:spPr/>
    </dgm:pt>
    <dgm:pt modelId="{0F3D2ACF-1DFF-448F-B37D-04749F77EE86}" type="pres">
      <dgm:prSet presAssocID="{A63CB006-9450-43E9-9F50-9741BF77DCE4}" presName="aNode" presStyleLbl="fgAcc1" presStyleIdx="5" presStyleCnt="9">
        <dgm:presLayoutVars>
          <dgm:bulletEnabled val="1"/>
        </dgm:presLayoutVars>
      </dgm:prSet>
      <dgm:spPr/>
    </dgm:pt>
    <dgm:pt modelId="{CF0F86FE-D4D3-41CD-B070-28C9AF1ACF70}" type="pres">
      <dgm:prSet presAssocID="{A63CB006-9450-43E9-9F50-9741BF77DCE4}" presName="aSpace" presStyleCnt="0"/>
      <dgm:spPr/>
    </dgm:pt>
    <dgm:pt modelId="{59873682-B6FA-4567-BD17-23B16F77FBF9}" type="pres">
      <dgm:prSet presAssocID="{2D7F51AD-BC4F-4966-A8E7-38829304C1A5}" presName="aNode" presStyleLbl="fgAcc1" presStyleIdx="6" presStyleCnt="9">
        <dgm:presLayoutVars>
          <dgm:bulletEnabled val="1"/>
        </dgm:presLayoutVars>
      </dgm:prSet>
      <dgm:spPr/>
    </dgm:pt>
    <dgm:pt modelId="{280C4AA7-38C7-4186-8C70-1F50F2DF4076}" type="pres">
      <dgm:prSet presAssocID="{2D7F51AD-BC4F-4966-A8E7-38829304C1A5}" presName="aSpace" presStyleCnt="0"/>
      <dgm:spPr/>
    </dgm:pt>
    <dgm:pt modelId="{67CABADE-EDB9-4676-B0BB-8F9580C9A785}" type="pres">
      <dgm:prSet presAssocID="{099DEE06-5957-41E0-8196-4EBF0251017C}" presName="aNode" presStyleLbl="fgAcc1" presStyleIdx="7" presStyleCnt="9">
        <dgm:presLayoutVars>
          <dgm:bulletEnabled val="1"/>
        </dgm:presLayoutVars>
      </dgm:prSet>
      <dgm:spPr/>
    </dgm:pt>
    <dgm:pt modelId="{702098D2-06E8-44EC-9A0F-EBA6A02609A6}" type="pres">
      <dgm:prSet presAssocID="{099DEE06-5957-41E0-8196-4EBF0251017C}" presName="aSpace" presStyleCnt="0"/>
      <dgm:spPr/>
    </dgm:pt>
    <dgm:pt modelId="{CD024707-9151-42B5-8516-F365C3FBF9C6}" type="pres">
      <dgm:prSet presAssocID="{4836EE54-CECE-415B-BB62-B6A11B960A04}" presName="aNode" presStyleLbl="fgAcc1" presStyleIdx="8" presStyleCnt="9">
        <dgm:presLayoutVars>
          <dgm:bulletEnabled val="1"/>
        </dgm:presLayoutVars>
      </dgm:prSet>
      <dgm:spPr/>
    </dgm:pt>
    <dgm:pt modelId="{0D22C379-72BD-4B6D-8A38-9EAF5E4CAFC6}" type="pres">
      <dgm:prSet presAssocID="{4836EE54-CECE-415B-BB62-B6A11B960A04}" presName="aSpace" presStyleCnt="0"/>
      <dgm:spPr/>
    </dgm:pt>
  </dgm:ptLst>
  <dgm:cxnLst>
    <dgm:cxn modelId="{FF1A1112-9367-4FFD-9BE4-71C608C8647A}" type="presOf" srcId="{7C532C9F-6BCF-4DE6-9C1E-09F8245B8DB7}" destId="{4617D3F5-F0BB-4FB2-B5D8-C5294386596B}" srcOrd="0" destOrd="0" presId="urn:microsoft.com/office/officeart/2005/8/layout/pyramid2"/>
    <dgm:cxn modelId="{19616C37-E6B6-4D1D-94A6-794BB8F10A33}" srcId="{7C532C9F-6BCF-4DE6-9C1E-09F8245B8DB7}" destId="{DE0186B7-D7F3-49AE-8C4A-55F33D960E1C}" srcOrd="4" destOrd="0" parTransId="{4450B3BE-E9C6-4EE3-8275-31FDCACB64BE}" sibTransId="{82D886FE-2B7C-4347-BCDB-582D71803E6D}"/>
    <dgm:cxn modelId="{488F5538-9295-4F11-B1B0-EB88E566C4A7}" type="presOf" srcId="{DE0186B7-D7F3-49AE-8C4A-55F33D960E1C}" destId="{8E80F16E-20D5-4A1F-BB06-D98F664E9C17}" srcOrd="0" destOrd="0" presId="urn:microsoft.com/office/officeart/2005/8/layout/pyramid2"/>
    <dgm:cxn modelId="{E4672D60-C949-4EA1-9F2D-DFDE150AA309}" type="presOf" srcId="{099DEE06-5957-41E0-8196-4EBF0251017C}" destId="{67CABADE-EDB9-4676-B0BB-8F9580C9A785}" srcOrd="0" destOrd="0" presId="urn:microsoft.com/office/officeart/2005/8/layout/pyramid2"/>
    <dgm:cxn modelId="{8BCF2C61-4769-4E74-AE51-FE50179FC630}" srcId="{7C532C9F-6BCF-4DE6-9C1E-09F8245B8DB7}" destId="{4836EE54-CECE-415B-BB62-B6A11B960A04}" srcOrd="8" destOrd="0" parTransId="{6F11ED08-E6A7-4369-A0AC-C76B59655298}" sibTransId="{2E967817-D866-4038-B5EE-CCF7C2BB711B}"/>
    <dgm:cxn modelId="{72F57761-386E-4C8B-AE89-E9256DFC918B}" type="presOf" srcId="{63838A25-5F01-491D-8F45-85CAF095C297}" destId="{8BC2572A-DC8E-4261-972D-5B22B17DE521}" srcOrd="0" destOrd="0" presId="urn:microsoft.com/office/officeart/2005/8/layout/pyramid2"/>
    <dgm:cxn modelId="{DC89CA48-B345-4837-B8C7-3A766E95EE1E}" type="presOf" srcId="{257A838E-D8BC-49D3-A446-9A455A328426}" destId="{5E182956-DA0B-45CF-98A4-6548844A8BA6}" srcOrd="0" destOrd="0" presId="urn:microsoft.com/office/officeart/2005/8/layout/pyramid2"/>
    <dgm:cxn modelId="{CAA65A4A-9823-421B-979C-FEBDAED81984}" srcId="{7C532C9F-6BCF-4DE6-9C1E-09F8245B8DB7}" destId="{A63CB006-9450-43E9-9F50-9741BF77DCE4}" srcOrd="5" destOrd="0" parTransId="{1A10F6E6-27DE-4C1B-8A2F-BC7A0534C7F6}" sibTransId="{AF296B68-67A5-46A2-BA10-5CDFE6CB70C3}"/>
    <dgm:cxn modelId="{1C043A4C-7D36-43F0-8ECD-C320E093191D}" srcId="{7C532C9F-6BCF-4DE6-9C1E-09F8245B8DB7}" destId="{63838A25-5F01-491D-8F45-85CAF095C297}" srcOrd="0" destOrd="0" parTransId="{1B6B9AB9-1FB0-430B-BCBF-A7C2EDF485B6}" sibTransId="{2CCA6129-1845-4391-86E9-821B533FA8E6}"/>
    <dgm:cxn modelId="{C4C9B14E-9483-480C-AE8C-37494EBE7E29}" type="presOf" srcId="{E132E73F-5B00-42AA-8A50-C40A8A5F82A7}" destId="{B664FFC1-C0DC-4CDA-9CFE-FB14C54FBC48}" srcOrd="0" destOrd="0" presId="urn:microsoft.com/office/officeart/2005/8/layout/pyramid2"/>
    <dgm:cxn modelId="{F06BE571-C68D-403F-A2FD-52D74BCCE6A3}" srcId="{7C532C9F-6BCF-4DE6-9C1E-09F8245B8DB7}" destId="{099DEE06-5957-41E0-8196-4EBF0251017C}" srcOrd="7" destOrd="0" parTransId="{0F22D524-F364-4C17-9232-63D298FB7FC8}" sibTransId="{529BFD1A-B3AF-4F22-BC4E-AA90C8860C76}"/>
    <dgm:cxn modelId="{2ED4618D-8F46-41C2-977D-F128D3A48C9A}" srcId="{7C532C9F-6BCF-4DE6-9C1E-09F8245B8DB7}" destId="{E132E73F-5B00-42AA-8A50-C40A8A5F82A7}" srcOrd="3" destOrd="0" parTransId="{63D5EBE6-3DFE-4ABB-BFC8-A9DD712C3753}" sibTransId="{60E6A179-87C0-49F1-8063-366CC1DA81A7}"/>
    <dgm:cxn modelId="{1A05FD92-2DBD-4B46-9019-793FE749D2F0}" type="presOf" srcId="{2D7F51AD-BC4F-4966-A8E7-38829304C1A5}" destId="{59873682-B6FA-4567-BD17-23B16F77FBF9}" srcOrd="0" destOrd="0" presId="urn:microsoft.com/office/officeart/2005/8/layout/pyramid2"/>
    <dgm:cxn modelId="{CB7EB49E-C2FE-4797-AC20-E84DE9253233}" srcId="{7C532C9F-6BCF-4DE6-9C1E-09F8245B8DB7}" destId="{257A838E-D8BC-49D3-A446-9A455A328426}" srcOrd="1" destOrd="0" parTransId="{A6FF10F4-7EAE-4F4D-B263-548F0F6269C8}" sibTransId="{122783AD-C8F4-479D-A2D7-140AC3DC7071}"/>
    <dgm:cxn modelId="{66C564AE-0FAE-4FA4-BA90-A2642AB40506}" type="presOf" srcId="{4836EE54-CECE-415B-BB62-B6A11B960A04}" destId="{CD024707-9151-42B5-8516-F365C3FBF9C6}" srcOrd="0" destOrd="0" presId="urn:microsoft.com/office/officeart/2005/8/layout/pyramid2"/>
    <dgm:cxn modelId="{A3A55DC4-932A-4B74-BD5E-B2F2FC724BF8}" srcId="{7C532C9F-6BCF-4DE6-9C1E-09F8245B8DB7}" destId="{2D7F51AD-BC4F-4966-A8E7-38829304C1A5}" srcOrd="6" destOrd="0" parTransId="{46CE4E2A-68BC-4106-96DA-3B902E6D2497}" sibTransId="{C387C445-406E-481D-828D-2F61A53BA3CB}"/>
    <dgm:cxn modelId="{14808DC7-27BE-4887-8EAF-25E601578E1D}" type="presOf" srcId="{A63CB006-9450-43E9-9F50-9741BF77DCE4}" destId="{0F3D2ACF-1DFF-448F-B37D-04749F77EE86}" srcOrd="0" destOrd="0" presId="urn:microsoft.com/office/officeart/2005/8/layout/pyramid2"/>
    <dgm:cxn modelId="{5F8226CB-30D9-4B22-AF4C-144D0F49D3F2}" srcId="{7C532C9F-6BCF-4DE6-9C1E-09F8245B8DB7}" destId="{AFA40AB0-020C-4C64-BC56-C9CBD641B444}" srcOrd="2" destOrd="0" parTransId="{A3D36554-24A5-4B45-BD9F-CB052B4B5DC7}" sibTransId="{9ECEBFAA-82CD-4F52-BAA6-B171C9845B12}"/>
    <dgm:cxn modelId="{0B5A48F5-6848-4F96-9E72-E5C1FBE3FBB5}" type="presOf" srcId="{AFA40AB0-020C-4C64-BC56-C9CBD641B444}" destId="{07BFD475-E4F0-4D96-822B-BF14EE448E89}" srcOrd="0" destOrd="0" presId="urn:microsoft.com/office/officeart/2005/8/layout/pyramid2"/>
    <dgm:cxn modelId="{BAFF4876-243D-471B-AFE1-7E4C70D98F05}" type="presParOf" srcId="{4617D3F5-F0BB-4FB2-B5D8-C5294386596B}" destId="{EFC19954-C6DE-4EB7-85BB-19C8C1EE5706}" srcOrd="0" destOrd="0" presId="urn:microsoft.com/office/officeart/2005/8/layout/pyramid2"/>
    <dgm:cxn modelId="{3F27B2BD-DB43-4970-882C-F437F995050D}" type="presParOf" srcId="{4617D3F5-F0BB-4FB2-B5D8-C5294386596B}" destId="{8CF87EE4-4BCB-4AB3-A802-7C227395937E}" srcOrd="1" destOrd="0" presId="urn:microsoft.com/office/officeart/2005/8/layout/pyramid2"/>
    <dgm:cxn modelId="{1D9F9407-A1D2-4F05-8608-6D74FD9A4681}" type="presParOf" srcId="{8CF87EE4-4BCB-4AB3-A802-7C227395937E}" destId="{8BC2572A-DC8E-4261-972D-5B22B17DE521}" srcOrd="0" destOrd="0" presId="urn:microsoft.com/office/officeart/2005/8/layout/pyramid2"/>
    <dgm:cxn modelId="{ABF019CE-8128-4B59-BC5E-8215C88BE122}" type="presParOf" srcId="{8CF87EE4-4BCB-4AB3-A802-7C227395937E}" destId="{8843E05A-BA80-4241-A825-F09BF5038722}" srcOrd="1" destOrd="0" presId="urn:microsoft.com/office/officeart/2005/8/layout/pyramid2"/>
    <dgm:cxn modelId="{4C97238A-F0F7-451B-8A45-B9998E0064D0}" type="presParOf" srcId="{8CF87EE4-4BCB-4AB3-A802-7C227395937E}" destId="{5E182956-DA0B-45CF-98A4-6548844A8BA6}" srcOrd="2" destOrd="0" presId="urn:microsoft.com/office/officeart/2005/8/layout/pyramid2"/>
    <dgm:cxn modelId="{AD8D1F9A-83A9-4717-B1AE-89560DB11F22}" type="presParOf" srcId="{8CF87EE4-4BCB-4AB3-A802-7C227395937E}" destId="{22A38C3A-0793-4303-98A7-2C87C55E6A30}" srcOrd="3" destOrd="0" presId="urn:microsoft.com/office/officeart/2005/8/layout/pyramid2"/>
    <dgm:cxn modelId="{1E7D6804-4CE2-47FB-A093-B02AED952047}" type="presParOf" srcId="{8CF87EE4-4BCB-4AB3-A802-7C227395937E}" destId="{07BFD475-E4F0-4D96-822B-BF14EE448E89}" srcOrd="4" destOrd="0" presId="urn:microsoft.com/office/officeart/2005/8/layout/pyramid2"/>
    <dgm:cxn modelId="{2AFFB9B1-B63F-4239-AE71-64F1FC2389C6}" type="presParOf" srcId="{8CF87EE4-4BCB-4AB3-A802-7C227395937E}" destId="{BD596CED-2992-4A36-B048-C844F779F3A5}" srcOrd="5" destOrd="0" presId="urn:microsoft.com/office/officeart/2005/8/layout/pyramid2"/>
    <dgm:cxn modelId="{51BC38AA-C927-4B27-AC28-55CA5D368205}" type="presParOf" srcId="{8CF87EE4-4BCB-4AB3-A802-7C227395937E}" destId="{B664FFC1-C0DC-4CDA-9CFE-FB14C54FBC48}" srcOrd="6" destOrd="0" presId="urn:microsoft.com/office/officeart/2005/8/layout/pyramid2"/>
    <dgm:cxn modelId="{2A3FDF53-6EF3-49BF-A833-02AA1EF1796C}" type="presParOf" srcId="{8CF87EE4-4BCB-4AB3-A802-7C227395937E}" destId="{34AC4C49-EC48-4631-978F-346F7CA65EE4}" srcOrd="7" destOrd="0" presId="urn:microsoft.com/office/officeart/2005/8/layout/pyramid2"/>
    <dgm:cxn modelId="{70AEC4E2-9C3E-41EA-990B-A4D40369ABAF}" type="presParOf" srcId="{8CF87EE4-4BCB-4AB3-A802-7C227395937E}" destId="{8E80F16E-20D5-4A1F-BB06-D98F664E9C17}" srcOrd="8" destOrd="0" presId="urn:microsoft.com/office/officeart/2005/8/layout/pyramid2"/>
    <dgm:cxn modelId="{7D83841C-188B-449C-A580-FD099A5B8514}" type="presParOf" srcId="{8CF87EE4-4BCB-4AB3-A802-7C227395937E}" destId="{9468931F-F2D4-4C4C-839F-0E0D158BF85D}" srcOrd="9" destOrd="0" presId="urn:microsoft.com/office/officeart/2005/8/layout/pyramid2"/>
    <dgm:cxn modelId="{2E6B4D11-5E31-469C-BEDB-0E7D00659427}" type="presParOf" srcId="{8CF87EE4-4BCB-4AB3-A802-7C227395937E}" destId="{0F3D2ACF-1DFF-448F-B37D-04749F77EE86}" srcOrd="10" destOrd="0" presId="urn:microsoft.com/office/officeart/2005/8/layout/pyramid2"/>
    <dgm:cxn modelId="{03DA9B1A-761E-4768-BA42-D82E73FD5823}" type="presParOf" srcId="{8CF87EE4-4BCB-4AB3-A802-7C227395937E}" destId="{CF0F86FE-D4D3-41CD-B070-28C9AF1ACF70}" srcOrd="11" destOrd="0" presId="urn:microsoft.com/office/officeart/2005/8/layout/pyramid2"/>
    <dgm:cxn modelId="{EC75E25D-9B8F-4189-88FA-F243880C0F57}" type="presParOf" srcId="{8CF87EE4-4BCB-4AB3-A802-7C227395937E}" destId="{59873682-B6FA-4567-BD17-23B16F77FBF9}" srcOrd="12" destOrd="0" presId="urn:microsoft.com/office/officeart/2005/8/layout/pyramid2"/>
    <dgm:cxn modelId="{0D09B7F3-403C-414B-944A-349D51DD729D}" type="presParOf" srcId="{8CF87EE4-4BCB-4AB3-A802-7C227395937E}" destId="{280C4AA7-38C7-4186-8C70-1F50F2DF4076}" srcOrd="13" destOrd="0" presId="urn:microsoft.com/office/officeart/2005/8/layout/pyramid2"/>
    <dgm:cxn modelId="{4606EAD3-D437-4CBA-A102-1A8A3E41A3F2}" type="presParOf" srcId="{8CF87EE4-4BCB-4AB3-A802-7C227395937E}" destId="{67CABADE-EDB9-4676-B0BB-8F9580C9A785}" srcOrd="14" destOrd="0" presId="urn:microsoft.com/office/officeart/2005/8/layout/pyramid2"/>
    <dgm:cxn modelId="{31F171BF-3387-4A7F-8650-FD5730BB61EB}" type="presParOf" srcId="{8CF87EE4-4BCB-4AB3-A802-7C227395937E}" destId="{702098D2-06E8-44EC-9A0F-EBA6A02609A6}" srcOrd="15" destOrd="0" presId="urn:microsoft.com/office/officeart/2005/8/layout/pyramid2"/>
    <dgm:cxn modelId="{696C3B12-EC0B-4ED2-8C40-B035EF5BF7D5}" type="presParOf" srcId="{8CF87EE4-4BCB-4AB3-A802-7C227395937E}" destId="{CD024707-9151-42B5-8516-F365C3FBF9C6}" srcOrd="16" destOrd="0" presId="urn:microsoft.com/office/officeart/2005/8/layout/pyramid2"/>
    <dgm:cxn modelId="{D3E25FA1-7D1B-47F0-83E2-78D0BAF9D650}" type="presParOf" srcId="{8CF87EE4-4BCB-4AB3-A802-7C227395937E}" destId="{0D22C379-72BD-4B6D-8A38-9EAF5E4CAFC6}" srcOrd="1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3908D4-B404-4A93-AFF3-10AF39150A69}"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4655EB7A-5006-47D9-BE6D-22B57D46D8D7}">
      <dgm:prSet phldrT="[Text]" custT="1"/>
      <dgm:spPr/>
      <dgm:t>
        <a:bodyPr/>
        <a:lstStyle/>
        <a:p>
          <a:r>
            <a:rPr lang="en-US" sz="1600" b="0" dirty="0">
              <a:solidFill>
                <a:schemeClr val="bg1"/>
              </a:solidFill>
            </a:rPr>
            <a:t>1. Supreme body for interpreting the Constitution and international human rights treaties(…)</a:t>
          </a:r>
        </a:p>
      </dgm:t>
    </dgm:pt>
    <dgm:pt modelId="{EABC872A-43FC-4640-84C6-A8727CBAD625}" type="parTrans" cxnId="{30115AA4-8BD4-422B-B4F3-B7F720CDEF7C}">
      <dgm:prSet/>
      <dgm:spPr/>
      <dgm:t>
        <a:bodyPr/>
        <a:lstStyle/>
        <a:p>
          <a:endParaRPr lang="en-US" sz="3600" b="0">
            <a:solidFill>
              <a:schemeClr val="bg1"/>
            </a:solidFill>
          </a:endParaRPr>
        </a:p>
      </dgm:t>
    </dgm:pt>
    <dgm:pt modelId="{772D10BB-7237-4FC9-8A61-4A291A229905}" type="sibTrans" cxnId="{30115AA4-8BD4-422B-B4F3-B7F720CDEF7C}">
      <dgm:prSet/>
      <dgm:spPr/>
      <dgm:t>
        <a:bodyPr/>
        <a:lstStyle/>
        <a:p>
          <a:endParaRPr lang="en-US" sz="3600" b="0">
            <a:solidFill>
              <a:schemeClr val="bg1"/>
            </a:solidFill>
          </a:endParaRPr>
        </a:p>
      </dgm:t>
    </dgm:pt>
    <dgm:pt modelId="{2F3D3521-FBE2-40C3-8CA8-571650212902}">
      <dgm:prSet phldrT="[Text]" custT="1"/>
      <dgm:spPr/>
      <dgm:t>
        <a:bodyPr/>
        <a:lstStyle/>
        <a:p>
          <a:r>
            <a:rPr lang="en-US" sz="1600" b="0" dirty="0">
              <a:solidFill>
                <a:schemeClr val="bg1"/>
              </a:solidFill>
            </a:rPr>
            <a:t>2. Hear and resolve public claims of unconstitutionality(…)</a:t>
          </a:r>
        </a:p>
      </dgm:t>
    </dgm:pt>
    <dgm:pt modelId="{413AFE21-FE9C-48E9-85A7-82D03C860D8E}" type="parTrans" cxnId="{B7A4FFAD-F7DB-46C4-AB75-90AD0E0B033A}">
      <dgm:prSet/>
      <dgm:spPr/>
      <dgm:t>
        <a:bodyPr/>
        <a:lstStyle/>
        <a:p>
          <a:endParaRPr lang="en-US" sz="3600" b="0">
            <a:solidFill>
              <a:schemeClr val="bg1"/>
            </a:solidFill>
          </a:endParaRPr>
        </a:p>
      </dgm:t>
    </dgm:pt>
    <dgm:pt modelId="{DA6416AD-C8A7-46ED-AA08-05D9BB96896B}" type="sibTrans" cxnId="{B7A4FFAD-F7DB-46C4-AB75-90AD0E0B033A}">
      <dgm:prSet/>
      <dgm:spPr/>
      <dgm:t>
        <a:bodyPr/>
        <a:lstStyle/>
        <a:p>
          <a:endParaRPr lang="en-US" sz="3600" b="0">
            <a:solidFill>
              <a:schemeClr val="bg1"/>
            </a:solidFill>
          </a:endParaRPr>
        </a:p>
      </dgm:t>
    </dgm:pt>
    <dgm:pt modelId="{51ACACB6-BFB6-40B3-A203-9CFE866EB81A}">
      <dgm:prSet phldrT="[Text]" custT="1"/>
      <dgm:spPr/>
      <dgm:t>
        <a:bodyPr/>
        <a:lstStyle/>
        <a:p>
          <a:r>
            <a:rPr lang="en-US" sz="1600" b="0" dirty="0">
              <a:solidFill>
                <a:schemeClr val="bg1"/>
              </a:solidFill>
            </a:rPr>
            <a:t>3. Declare (…) that norms are unconstitutional when cases are submitted to its examination(…)</a:t>
          </a:r>
        </a:p>
      </dgm:t>
    </dgm:pt>
    <dgm:pt modelId="{4A33435B-8362-4A53-BFD3-919002081A8E}" type="parTrans" cxnId="{55FD221F-C9D2-4CCD-B8FE-0918AFCC9FD6}">
      <dgm:prSet/>
      <dgm:spPr/>
      <dgm:t>
        <a:bodyPr/>
        <a:lstStyle/>
        <a:p>
          <a:endParaRPr lang="en-US" sz="3600" b="0">
            <a:solidFill>
              <a:schemeClr val="bg1"/>
            </a:solidFill>
          </a:endParaRPr>
        </a:p>
      </dgm:t>
    </dgm:pt>
    <dgm:pt modelId="{36C43C61-0BFC-4386-81B9-FF51731763BD}" type="sibTrans" cxnId="{55FD221F-C9D2-4CCD-B8FE-0918AFCC9FD6}">
      <dgm:prSet/>
      <dgm:spPr/>
      <dgm:t>
        <a:bodyPr/>
        <a:lstStyle/>
        <a:p>
          <a:endParaRPr lang="en-US" sz="3600" b="0">
            <a:solidFill>
              <a:schemeClr val="bg1"/>
            </a:solidFill>
          </a:endParaRPr>
        </a:p>
      </dgm:t>
    </dgm:pt>
    <dgm:pt modelId="{12B34352-7AF3-41ED-972B-CF54C4DD58F0}">
      <dgm:prSet phldrT="[Text]" custT="1"/>
      <dgm:spPr/>
      <dgm:t>
        <a:bodyPr/>
        <a:lstStyle/>
        <a:p>
          <a:r>
            <a:rPr lang="en-US" sz="1600" b="0" dirty="0">
              <a:solidFill>
                <a:schemeClr val="bg1"/>
              </a:solidFill>
            </a:rPr>
            <a:t>4. Hear and resolve, at the request of a party, claims of unconstitutionality against general administrative acts issued by all public authorities.(…)</a:t>
          </a:r>
        </a:p>
      </dgm:t>
    </dgm:pt>
    <dgm:pt modelId="{E2CCAF33-28EA-413F-BC08-B6F97781B86B}" type="parTrans" cxnId="{91CE6D90-8184-4806-9793-7D117742B286}">
      <dgm:prSet/>
      <dgm:spPr/>
      <dgm:t>
        <a:bodyPr/>
        <a:lstStyle/>
        <a:p>
          <a:endParaRPr lang="en-US" sz="3600" b="0">
            <a:solidFill>
              <a:schemeClr val="bg1"/>
            </a:solidFill>
          </a:endParaRPr>
        </a:p>
      </dgm:t>
    </dgm:pt>
    <dgm:pt modelId="{87595096-6888-427A-A790-7EDA98977765}" type="sibTrans" cxnId="{91CE6D90-8184-4806-9793-7D117742B286}">
      <dgm:prSet/>
      <dgm:spPr/>
      <dgm:t>
        <a:bodyPr/>
        <a:lstStyle/>
        <a:p>
          <a:endParaRPr lang="en-US" sz="3600" b="0">
            <a:solidFill>
              <a:schemeClr val="bg1"/>
            </a:solidFill>
          </a:endParaRPr>
        </a:p>
      </dgm:t>
    </dgm:pt>
    <dgm:pt modelId="{79F5EC4E-078D-46F5-BE54-84AFBA94FA10}">
      <dgm:prSet phldrT="[Text]" custT="1"/>
      <dgm:spPr/>
      <dgm:t>
        <a:bodyPr/>
        <a:lstStyle/>
        <a:p>
          <a:r>
            <a:rPr lang="en-US" sz="1600" b="0" dirty="0">
              <a:solidFill>
                <a:schemeClr val="bg1"/>
              </a:solidFill>
            </a:rPr>
            <a:t>5. Hear and resolve, at the request of the party, claims of noncompliance that are filed to guarantee enforcement of general administrative regulations or acts,(…)rulings or reports from international organizations for the protection of human rights that are not enforceable through regular judiciary.</a:t>
          </a:r>
        </a:p>
      </dgm:t>
    </dgm:pt>
    <dgm:pt modelId="{EF1780CB-A571-4E72-8867-D37AC04CAAEC}" type="parTrans" cxnId="{BCEABEF1-EFE3-464D-954B-2403A185B1E6}">
      <dgm:prSet/>
      <dgm:spPr/>
      <dgm:t>
        <a:bodyPr/>
        <a:lstStyle/>
        <a:p>
          <a:endParaRPr lang="en-US" sz="3600" b="0">
            <a:solidFill>
              <a:schemeClr val="bg1"/>
            </a:solidFill>
          </a:endParaRPr>
        </a:p>
      </dgm:t>
    </dgm:pt>
    <dgm:pt modelId="{0ED04FD4-E8A7-43D0-99EE-4B48B247102F}" type="sibTrans" cxnId="{BCEABEF1-EFE3-464D-954B-2403A185B1E6}">
      <dgm:prSet/>
      <dgm:spPr/>
      <dgm:t>
        <a:bodyPr/>
        <a:lstStyle/>
        <a:p>
          <a:endParaRPr lang="en-US" sz="3600" b="0">
            <a:solidFill>
              <a:schemeClr val="bg1"/>
            </a:solidFill>
          </a:endParaRPr>
        </a:p>
      </dgm:t>
    </dgm:pt>
    <dgm:pt modelId="{F0B59508-6292-473D-81CB-9D67962342D7}">
      <dgm:prSet phldrT="[Text]" custT="1"/>
      <dgm:spPr/>
      <dgm:t>
        <a:bodyPr/>
        <a:lstStyle/>
        <a:p>
          <a:r>
            <a:rPr lang="en-US" sz="1600" b="0" dirty="0">
              <a:solidFill>
                <a:schemeClr val="bg1"/>
              </a:solidFill>
            </a:rPr>
            <a:t>6. To issue judgments that constitute binding case law(...)</a:t>
          </a:r>
        </a:p>
      </dgm:t>
    </dgm:pt>
    <dgm:pt modelId="{D97FEC39-D0B5-478B-B11F-A6558D7C1D1B}" type="parTrans" cxnId="{93599B6B-FFD5-4810-AC6C-917F49026223}">
      <dgm:prSet/>
      <dgm:spPr/>
      <dgm:t>
        <a:bodyPr/>
        <a:lstStyle/>
        <a:p>
          <a:endParaRPr lang="en-US" sz="3600" b="0">
            <a:solidFill>
              <a:schemeClr val="bg1"/>
            </a:solidFill>
          </a:endParaRPr>
        </a:p>
      </dgm:t>
    </dgm:pt>
    <dgm:pt modelId="{4B111B8E-2950-4B26-9C8B-D01F285240E1}" type="sibTrans" cxnId="{93599B6B-FFD5-4810-AC6C-917F49026223}">
      <dgm:prSet/>
      <dgm:spPr/>
      <dgm:t>
        <a:bodyPr/>
        <a:lstStyle/>
        <a:p>
          <a:endParaRPr lang="en-US" sz="3600" b="0">
            <a:solidFill>
              <a:schemeClr val="bg1"/>
            </a:solidFill>
          </a:endParaRPr>
        </a:p>
      </dgm:t>
    </dgm:pt>
    <dgm:pt modelId="{290B822C-78C8-4009-B156-5D1727ABF471}">
      <dgm:prSet phldrT="[Text]" custT="1"/>
      <dgm:spPr/>
      <dgm:t>
        <a:bodyPr/>
        <a:lstStyle/>
        <a:p>
          <a:r>
            <a:rPr lang="en-US" sz="1600" b="0" dirty="0">
              <a:solidFill>
                <a:schemeClr val="bg1"/>
              </a:solidFill>
            </a:rPr>
            <a:t>7. To arbitrate conflicts of jurisdictions or attributions among the branches of government or bodies established by the Constitution.</a:t>
          </a:r>
        </a:p>
      </dgm:t>
    </dgm:pt>
    <dgm:pt modelId="{3E5F3536-C941-45FF-9ADA-BC433E757C71}" type="parTrans" cxnId="{B11B9BE5-B7B3-48E3-BD61-42D47A605D0C}">
      <dgm:prSet/>
      <dgm:spPr/>
      <dgm:t>
        <a:bodyPr/>
        <a:lstStyle/>
        <a:p>
          <a:endParaRPr lang="en-US" sz="3600" b="0">
            <a:solidFill>
              <a:schemeClr val="bg1"/>
            </a:solidFill>
          </a:endParaRPr>
        </a:p>
      </dgm:t>
    </dgm:pt>
    <dgm:pt modelId="{257FD02C-701B-49D5-A209-9A327CA5F1ED}" type="sibTrans" cxnId="{B11B9BE5-B7B3-48E3-BD61-42D47A605D0C}">
      <dgm:prSet/>
      <dgm:spPr/>
      <dgm:t>
        <a:bodyPr/>
        <a:lstStyle/>
        <a:p>
          <a:endParaRPr lang="en-US" sz="3600" b="0">
            <a:solidFill>
              <a:schemeClr val="bg1"/>
            </a:solidFill>
          </a:endParaRPr>
        </a:p>
      </dgm:t>
    </dgm:pt>
    <dgm:pt modelId="{58398297-35D2-4A05-B4EC-AA7C9CD9117C}">
      <dgm:prSet phldrT="[Text]" custT="1"/>
      <dgm:spPr/>
      <dgm:t>
        <a:bodyPr/>
        <a:lstStyle/>
        <a:p>
          <a:r>
            <a:rPr lang="en-US" sz="1600" b="0" dirty="0">
              <a:solidFill>
                <a:schemeClr val="bg1"/>
              </a:solidFill>
            </a:rPr>
            <a:t>8. To ensure, by virtue of its office and immediately, monitoring of the constitutionality of the declarations of state of emergency, when this involves the suspension of constitutional rights.</a:t>
          </a:r>
        </a:p>
      </dgm:t>
    </dgm:pt>
    <dgm:pt modelId="{14B894B4-9515-4677-AE87-08E2C59AF2B0}" type="parTrans" cxnId="{A8634B07-0818-4C3F-9F19-D6470CA5E3E1}">
      <dgm:prSet/>
      <dgm:spPr/>
      <dgm:t>
        <a:bodyPr/>
        <a:lstStyle/>
        <a:p>
          <a:endParaRPr lang="en-US" sz="3600" b="0">
            <a:solidFill>
              <a:schemeClr val="bg1"/>
            </a:solidFill>
          </a:endParaRPr>
        </a:p>
      </dgm:t>
    </dgm:pt>
    <dgm:pt modelId="{03790894-3739-41A7-8CFE-3E36BC7B1F11}" type="sibTrans" cxnId="{A8634B07-0818-4C3F-9F19-D6470CA5E3E1}">
      <dgm:prSet/>
      <dgm:spPr/>
      <dgm:t>
        <a:bodyPr/>
        <a:lstStyle/>
        <a:p>
          <a:endParaRPr lang="en-US" sz="3600" b="0">
            <a:solidFill>
              <a:schemeClr val="bg1"/>
            </a:solidFill>
          </a:endParaRPr>
        </a:p>
      </dgm:t>
    </dgm:pt>
    <dgm:pt modelId="{58EFC306-659F-47B1-BB25-BA6D007514A4}">
      <dgm:prSet phldrT="[Text]" custT="1"/>
      <dgm:spPr/>
      <dgm:t>
        <a:bodyPr/>
        <a:lstStyle/>
        <a:p>
          <a:r>
            <a:rPr lang="en-US" sz="1600" b="0" dirty="0">
              <a:solidFill>
                <a:schemeClr val="bg1"/>
              </a:solidFill>
            </a:rPr>
            <a:t>9. To hear and sanction failure to comply constitutional rulings and decisions.</a:t>
          </a:r>
        </a:p>
      </dgm:t>
    </dgm:pt>
    <dgm:pt modelId="{21B15C98-F660-45D7-85ED-372F69A48D4D}" type="parTrans" cxnId="{490371D5-DAF1-40B7-B9E8-DFDC28701DC9}">
      <dgm:prSet/>
      <dgm:spPr/>
      <dgm:t>
        <a:bodyPr/>
        <a:lstStyle/>
        <a:p>
          <a:endParaRPr lang="en-US" sz="3600" b="0">
            <a:solidFill>
              <a:schemeClr val="bg1"/>
            </a:solidFill>
          </a:endParaRPr>
        </a:p>
      </dgm:t>
    </dgm:pt>
    <dgm:pt modelId="{83C2548A-FE6F-4292-A656-CA172DF91071}" type="sibTrans" cxnId="{490371D5-DAF1-40B7-B9E8-DFDC28701DC9}">
      <dgm:prSet/>
      <dgm:spPr/>
      <dgm:t>
        <a:bodyPr/>
        <a:lstStyle/>
        <a:p>
          <a:endParaRPr lang="en-US" sz="3600" b="0">
            <a:solidFill>
              <a:schemeClr val="bg1"/>
            </a:solidFill>
          </a:endParaRPr>
        </a:p>
      </dgm:t>
    </dgm:pt>
    <dgm:pt modelId="{C323B18B-4977-40C0-B55D-8C613178C7D7}">
      <dgm:prSet phldrT="[Text]" custT="1"/>
      <dgm:spPr/>
      <dgm:t>
        <a:bodyPr/>
        <a:lstStyle/>
        <a:p>
          <a:r>
            <a:rPr lang="en-US" sz="1600" b="0" dirty="0">
              <a:solidFill>
                <a:schemeClr val="bg1"/>
              </a:solidFill>
            </a:rPr>
            <a:t>10. To declare the unconstitutionality incurred by State institutions or public authorities that fail to observe,(…) the mandates contained in constitutional norms(…)</a:t>
          </a:r>
        </a:p>
      </dgm:t>
    </dgm:pt>
    <dgm:pt modelId="{E9D963DA-7586-4D3F-8FD0-26EE633C4A0F}" type="parTrans" cxnId="{7475D1D0-9096-41DC-97CD-DA818EAE173C}">
      <dgm:prSet/>
      <dgm:spPr/>
      <dgm:t>
        <a:bodyPr/>
        <a:lstStyle/>
        <a:p>
          <a:endParaRPr lang="en-US" sz="3600" b="0">
            <a:solidFill>
              <a:schemeClr val="bg1"/>
            </a:solidFill>
          </a:endParaRPr>
        </a:p>
      </dgm:t>
    </dgm:pt>
    <dgm:pt modelId="{5C4A40EF-627B-486D-BE33-FE56B7D09653}" type="sibTrans" cxnId="{7475D1D0-9096-41DC-97CD-DA818EAE173C}">
      <dgm:prSet/>
      <dgm:spPr/>
      <dgm:t>
        <a:bodyPr/>
        <a:lstStyle/>
        <a:p>
          <a:endParaRPr lang="en-US" sz="3600" b="0">
            <a:solidFill>
              <a:schemeClr val="bg1"/>
            </a:solidFill>
          </a:endParaRPr>
        </a:p>
      </dgm:t>
    </dgm:pt>
    <dgm:pt modelId="{DFB1FB2A-FF12-49E6-8EE8-E1D3B8FD57E6}" type="pres">
      <dgm:prSet presAssocID="{033908D4-B404-4A93-AFF3-10AF39150A69}" presName="diagram" presStyleCnt="0">
        <dgm:presLayoutVars>
          <dgm:dir/>
          <dgm:resizeHandles val="exact"/>
        </dgm:presLayoutVars>
      </dgm:prSet>
      <dgm:spPr/>
    </dgm:pt>
    <dgm:pt modelId="{475D2125-438B-40EB-9284-521A1A840F5C}" type="pres">
      <dgm:prSet presAssocID="{4655EB7A-5006-47D9-BE6D-22B57D46D8D7}" presName="node" presStyleLbl="node1" presStyleIdx="0" presStyleCnt="10" custScaleY="193656">
        <dgm:presLayoutVars>
          <dgm:bulletEnabled val="1"/>
        </dgm:presLayoutVars>
      </dgm:prSet>
      <dgm:spPr/>
    </dgm:pt>
    <dgm:pt modelId="{43FB13F1-DDEC-4C7C-92E4-6AB69C89A3AC}" type="pres">
      <dgm:prSet presAssocID="{772D10BB-7237-4FC9-8A61-4A291A229905}" presName="sibTrans" presStyleCnt="0"/>
      <dgm:spPr/>
    </dgm:pt>
    <dgm:pt modelId="{ADF1BDFE-C39A-4D37-9624-D30D1DACF0F4}" type="pres">
      <dgm:prSet presAssocID="{2F3D3521-FBE2-40C3-8CA8-571650212902}" presName="node" presStyleLbl="node1" presStyleIdx="1" presStyleCnt="10" custScaleX="136223" custScaleY="160752">
        <dgm:presLayoutVars>
          <dgm:bulletEnabled val="1"/>
        </dgm:presLayoutVars>
      </dgm:prSet>
      <dgm:spPr/>
    </dgm:pt>
    <dgm:pt modelId="{C20758A8-4DBF-4091-BF78-E429ABEE3CA0}" type="pres">
      <dgm:prSet presAssocID="{DA6416AD-C8A7-46ED-AA08-05D9BB96896B}" presName="sibTrans" presStyleCnt="0"/>
      <dgm:spPr/>
    </dgm:pt>
    <dgm:pt modelId="{96AE1EEB-3506-47E9-B83D-E0B8E7782F20}" type="pres">
      <dgm:prSet presAssocID="{51ACACB6-BFB6-40B3-A203-9CFE866EB81A}" presName="node" presStyleLbl="node1" presStyleIdx="2" presStyleCnt="10" custScaleX="121484" custScaleY="139995">
        <dgm:presLayoutVars>
          <dgm:bulletEnabled val="1"/>
        </dgm:presLayoutVars>
      </dgm:prSet>
      <dgm:spPr/>
    </dgm:pt>
    <dgm:pt modelId="{15346F2B-0B89-4D09-882D-A06E0F649BF2}" type="pres">
      <dgm:prSet presAssocID="{36C43C61-0BFC-4386-81B9-FF51731763BD}" presName="sibTrans" presStyleCnt="0"/>
      <dgm:spPr/>
    </dgm:pt>
    <dgm:pt modelId="{5BA89D2B-C67E-4B44-A6E1-90248B30F662}" type="pres">
      <dgm:prSet presAssocID="{12B34352-7AF3-41ED-972B-CF54C4DD58F0}" presName="node" presStyleLbl="node1" presStyleIdx="3" presStyleCnt="10" custScaleX="115962" custScaleY="183369">
        <dgm:presLayoutVars>
          <dgm:bulletEnabled val="1"/>
        </dgm:presLayoutVars>
      </dgm:prSet>
      <dgm:spPr/>
    </dgm:pt>
    <dgm:pt modelId="{F636E5AA-6E9F-43D2-9300-E27316859601}" type="pres">
      <dgm:prSet presAssocID="{87595096-6888-427A-A790-7EDA98977765}" presName="sibTrans" presStyleCnt="0"/>
      <dgm:spPr/>
    </dgm:pt>
    <dgm:pt modelId="{C6FD0953-FD87-455F-AA06-C366FC2F61D1}" type="pres">
      <dgm:prSet presAssocID="{79F5EC4E-078D-46F5-BE54-84AFBA94FA10}" presName="node" presStyleLbl="node1" presStyleIdx="4" presStyleCnt="10" custScaleX="139433" custScaleY="248944">
        <dgm:presLayoutVars>
          <dgm:bulletEnabled val="1"/>
        </dgm:presLayoutVars>
      </dgm:prSet>
      <dgm:spPr/>
    </dgm:pt>
    <dgm:pt modelId="{E64BF0ED-1BC1-48DE-81F2-20506BA82E14}" type="pres">
      <dgm:prSet presAssocID="{0ED04FD4-E8A7-43D0-99EE-4B48B247102F}" presName="sibTrans" presStyleCnt="0"/>
      <dgm:spPr/>
    </dgm:pt>
    <dgm:pt modelId="{51D6F86C-8DC4-407C-8AFF-0D745FEC31BD}" type="pres">
      <dgm:prSet presAssocID="{F0B59508-6292-473D-81CB-9D67962342D7}" presName="node" presStyleLbl="node1" presStyleIdx="5" presStyleCnt="10" custScaleX="110992" custScaleY="185164">
        <dgm:presLayoutVars>
          <dgm:bulletEnabled val="1"/>
        </dgm:presLayoutVars>
      </dgm:prSet>
      <dgm:spPr/>
    </dgm:pt>
    <dgm:pt modelId="{BF1B6D03-9A56-46C4-881E-39E61A1AFF32}" type="pres">
      <dgm:prSet presAssocID="{4B111B8E-2950-4B26-9C8B-D01F285240E1}" presName="sibTrans" presStyleCnt="0"/>
      <dgm:spPr/>
    </dgm:pt>
    <dgm:pt modelId="{9BF36C25-B911-43CC-9318-AD7C678B02D3}" type="pres">
      <dgm:prSet presAssocID="{290B822C-78C8-4009-B156-5D1727ABF471}" presName="node" presStyleLbl="node1" presStyleIdx="6" presStyleCnt="10" custScaleX="103888" custScaleY="207323" custLinFactNeighborX="2180" custLinFactNeighborY="-8540">
        <dgm:presLayoutVars>
          <dgm:bulletEnabled val="1"/>
        </dgm:presLayoutVars>
      </dgm:prSet>
      <dgm:spPr/>
    </dgm:pt>
    <dgm:pt modelId="{E2EBCA44-960A-46EA-8F6E-2F0E47C7165E}" type="pres">
      <dgm:prSet presAssocID="{257FD02C-701B-49D5-A209-9A327CA5F1ED}" presName="sibTrans" presStyleCnt="0"/>
      <dgm:spPr/>
    </dgm:pt>
    <dgm:pt modelId="{46653C34-7701-4804-A293-0E957D464E17}" type="pres">
      <dgm:prSet presAssocID="{58398297-35D2-4A05-B4EC-AA7C9CD9117C}" presName="node" presStyleLbl="node1" presStyleIdx="7" presStyleCnt="10" custScaleX="118204" custScaleY="208786">
        <dgm:presLayoutVars>
          <dgm:bulletEnabled val="1"/>
        </dgm:presLayoutVars>
      </dgm:prSet>
      <dgm:spPr/>
    </dgm:pt>
    <dgm:pt modelId="{BF858AB4-112E-47AF-8BA8-942C9F5C55E2}" type="pres">
      <dgm:prSet presAssocID="{03790894-3739-41A7-8CFE-3E36BC7B1F11}" presName="sibTrans" presStyleCnt="0"/>
      <dgm:spPr/>
    </dgm:pt>
    <dgm:pt modelId="{174398F9-4487-4393-991E-A8932DD1E548}" type="pres">
      <dgm:prSet presAssocID="{58EFC306-659F-47B1-BB25-BA6D007514A4}" presName="node" presStyleLbl="node1" presStyleIdx="8" presStyleCnt="10" custScaleX="98803" custScaleY="133467">
        <dgm:presLayoutVars>
          <dgm:bulletEnabled val="1"/>
        </dgm:presLayoutVars>
      </dgm:prSet>
      <dgm:spPr/>
    </dgm:pt>
    <dgm:pt modelId="{ECF20BD2-624F-4373-8C0C-241D1A6EDF3B}" type="pres">
      <dgm:prSet presAssocID="{83C2548A-FE6F-4292-A656-CA172DF91071}" presName="sibTrans" presStyleCnt="0"/>
      <dgm:spPr/>
    </dgm:pt>
    <dgm:pt modelId="{3D1113C5-3E24-4DF8-B86A-FF3C35825B97}" type="pres">
      <dgm:prSet presAssocID="{C323B18B-4977-40C0-B55D-8C613178C7D7}" presName="node" presStyleLbl="node1" presStyleIdx="9" presStyleCnt="10" custScaleX="157305" custScaleY="176078" custLinFactNeighborX="12039" custLinFactNeighborY="718">
        <dgm:presLayoutVars>
          <dgm:bulletEnabled val="1"/>
        </dgm:presLayoutVars>
      </dgm:prSet>
      <dgm:spPr/>
    </dgm:pt>
  </dgm:ptLst>
  <dgm:cxnLst>
    <dgm:cxn modelId="{A8634B07-0818-4C3F-9F19-D6470CA5E3E1}" srcId="{033908D4-B404-4A93-AFF3-10AF39150A69}" destId="{58398297-35D2-4A05-B4EC-AA7C9CD9117C}" srcOrd="7" destOrd="0" parTransId="{14B894B4-9515-4677-AE87-08E2C59AF2B0}" sibTransId="{03790894-3739-41A7-8CFE-3E36BC7B1F11}"/>
    <dgm:cxn modelId="{64B62908-B62F-4770-BD26-AF31E383C8C8}" type="presOf" srcId="{F0B59508-6292-473D-81CB-9D67962342D7}" destId="{51D6F86C-8DC4-407C-8AFF-0D745FEC31BD}" srcOrd="0" destOrd="0" presId="urn:microsoft.com/office/officeart/2005/8/layout/default"/>
    <dgm:cxn modelId="{3B9A9F0F-AFFC-441E-B881-7307931FB0A7}" type="presOf" srcId="{C323B18B-4977-40C0-B55D-8C613178C7D7}" destId="{3D1113C5-3E24-4DF8-B86A-FF3C35825B97}" srcOrd="0" destOrd="0" presId="urn:microsoft.com/office/officeart/2005/8/layout/default"/>
    <dgm:cxn modelId="{3F3FCF12-F48D-4586-B210-C642F109FA75}" type="presOf" srcId="{2F3D3521-FBE2-40C3-8CA8-571650212902}" destId="{ADF1BDFE-C39A-4D37-9624-D30D1DACF0F4}" srcOrd="0" destOrd="0" presId="urn:microsoft.com/office/officeart/2005/8/layout/default"/>
    <dgm:cxn modelId="{55FD221F-C9D2-4CCD-B8FE-0918AFCC9FD6}" srcId="{033908D4-B404-4A93-AFF3-10AF39150A69}" destId="{51ACACB6-BFB6-40B3-A203-9CFE866EB81A}" srcOrd="2" destOrd="0" parTransId="{4A33435B-8362-4A53-BFD3-919002081A8E}" sibTransId="{36C43C61-0BFC-4386-81B9-FF51731763BD}"/>
    <dgm:cxn modelId="{DBB60128-0989-4028-AB74-E62BBF0D2B3F}" type="presOf" srcId="{033908D4-B404-4A93-AFF3-10AF39150A69}" destId="{DFB1FB2A-FF12-49E6-8EE8-E1D3B8FD57E6}" srcOrd="0" destOrd="0" presId="urn:microsoft.com/office/officeart/2005/8/layout/default"/>
    <dgm:cxn modelId="{6105573B-20F2-428F-85D8-415E66F28E71}" type="presOf" srcId="{79F5EC4E-078D-46F5-BE54-84AFBA94FA10}" destId="{C6FD0953-FD87-455F-AA06-C366FC2F61D1}" srcOrd="0" destOrd="0" presId="urn:microsoft.com/office/officeart/2005/8/layout/default"/>
    <dgm:cxn modelId="{93599B6B-FFD5-4810-AC6C-917F49026223}" srcId="{033908D4-B404-4A93-AFF3-10AF39150A69}" destId="{F0B59508-6292-473D-81CB-9D67962342D7}" srcOrd="5" destOrd="0" parTransId="{D97FEC39-D0B5-478B-B11F-A6558D7C1D1B}" sibTransId="{4B111B8E-2950-4B26-9C8B-D01F285240E1}"/>
    <dgm:cxn modelId="{AEF7E356-9ECA-4989-8749-289D3072408E}" type="presOf" srcId="{4655EB7A-5006-47D9-BE6D-22B57D46D8D7}" destId="{475D2125-438B-40EB-9284-521A1A840F5C}" srcOrd="0" destOrd="0" presId="urn:microsoft.com/office/officeart/2005/8/layout/default"/>
    <dgm:cxn modelId="{D541B489-887D-4D62-AB1C-1CEEDEC2956F}" type="presOf" srcId="{12B34352-7AF3-41ED-972B-CF54C4DD58F0}" destId="{5BA89D2B-C67E-4B44-A6E1-90248B30F662}" srcOrd="0" destOrd="0" presId="urn:microsoft.com/office/officeart/2005/8/layout/default"/>
    <dgm:cxn modelId="{91CE6D90-8184-4806-9793-7D117742B286}" srcId="{033908D4-B404-4A93-AFF3-10AF39150A69}" destId="{12B34352-7AF3-41ED-972B-CF54C4DD58F0}" srcOrd="3" destOrd="0" parTransId="{E2CCAF33-28EA-413F-BC08-B6F97781B86B}" sibTransId="{87595096-6888-427A-A790-7EDA98977765}"/>
    <dgm:cxn modelId="{30115AA4-8BD4-422B-B4F3-B7F720CDEF7C}" srcId="{033908D4-B404-4A93-AFF3-10AF39150A69}" destId="{4655EB7A-5006-47D9-BE6D-22B57D46D8D7}" srcOrd="0" destOrd="0" parTransId="{EABC872A-43FC-4640-84C6-A8727CBAD625}" sibTransId="{772D10BB-7237-4FC9-8A61-4A291A229905}"/>
    <dgm:cxn modelId="{B7A4FFAD-F7DB-46C4-AB75-90AD0E0B033A}" srcId="{033908D4-B404-4A93-AFF3-10AF39150A69}" destId="{2F3D3521-FBE2-40C3-8CA8-571650212902}" srcOrd="1" destOrd="0" parTransId="{413AFE21-FE9C-48E9-85A7-82D03C860D8E}" sibTransId="{DA6416AD-C8A7-46ED-AA08-05D9BB96896B}"/>
    <dgm:cxn modelId="{E5759BC6-64AF-4EDA-A81A-87359E657ABD}" type="presOf" srcId="{51ACACB6-BFB6-40B3-A203-9CFE866EB81A}" destId="{96AE1EEB-3506-47E9-B83D-E0B8E7782F20}" srcOrd="0" destOrd="0" presId="urn:microsoft.com/office/officeart/2005/8/layout/default"/>
    <dgm:cxn modelId="{7475D1D0-9096-41DC-97CD-DA818EAE173C}" srcId="{033908D4-B404-4A93-AFF3-10AF39150A69}" destId="{C323B18B-4977-40C0-B55D-8C613178C7D7}" srcOrd="9" destOrd="0" parTransId="{E9D963DA-7586-4D3F-8FD0-26EE633C4A0F}" sibTransId="{5C4A40EF-627B-486D-BE33-FE56B7D09653}"/>
    <dgm:cxn modelId="{490371D5-DAF1-40B7-B9E8-DFDC28701DC9}" srcId="{033908D4-B404-4A93-AFF3-10AF39150A69}" destId="{58EFC306-659F-47B1-BB25-BA6D007514A4}" srcOrd="8" destOrd="0" parTransId="{21B15C98-F660-45D7-85ED-372F69A48D4D}" sibTransId="{83C2548A-FE6F-4292-A656-CA172DF91071}"/>
    <dgm:cxn modelId="{B11B9BE5-B7B3-48E3-BD61-42D47A605D0C}" srcId="{033908D4-B404-4A93-AFF3-10AF39150A69}" destId="{290B822C-78C8-4009-B156-5D1727ABF471}" srcOrd="6" destOrd="0" parTransId="{3E5F3536-C941-45FF-9ADA-BC433E757C71}" sibTransId="{257FD02C-701B-49D5-A209-9A327CA5F1ED}"/>
    <dgm:cxn modelId="{C108F3E8-73F8-42E6-A033-85470CE03F9E}" type="presOf" srcId="{290B822C-78C8-4009-B156-5D1727ABF471}" destId="{9BF36C25-B911-43CC-9318-AD7C678B02D3}" srcOrd="0" destOrd="0" presId="urn:microsoft.com/office/officeart/2005/8/layout/default"/>
    <dgm:cxn modelId="{BCEABEF1-EFE3-464D-954B-2403A185B1E6}" srcId="{033908D4-B404-4A93-AFF3-10AF39150A69}" destId="{79F5EC4E-078D-46F5-BE54-84AFBA94FA10}" srcOrd="4" destOrd="0" parTransId="{EF1780CB-A571-4E72-8867-D37AC04CAAEC}" sibTransId="{0ED04FD4-E8A7-43D0-99EE-4B48B247102F}"/>
    <dgm:cxn modelId="{CE4A19FA-8B17-4EC4-AAC0-1B054BB0B293}" type="presOf" srcId="{58398297-35D2-4A05-B4EC-AA7C9CD9117C}" destId="{46653C34-7701-4804-A293-0E957D464E17}" srcOrd="0" destOrd="0" presId="urn:microsoft.com/office/officeart/2005/8/layout/default"/>
    <dgm:cxn modelId="{D1FEEAFC-C8F8-4720-A5EA-51C22B3F5FF0}" type="presOf" srcId="{58EFC306-659F-47B1-BB25-BA6D007514A4}" destId="{174398F9-4487-4393-991E-A8932DD1E548}" srcOrd="0" destOrd="0" presId="urn:microsoft.com/office/officeart/2005/8/layout/default"/>
    <dgm:cxn modelId="{41A51D5D-EF2A-4003-BF49-22FBE1B2A7A3}" type="presParOf" srcId="{DFB1FB2A-FF12-49E6-8EE8-E1D3B8FD57E6}" destId="{475D2125-438B-40EB-9284-521A1A840F5C}" srcOrd="0" destOrd="0" presId="urn:microsoft.com/office/officeart/2005/8/layout/default"/>
    <dgm:cxn modelId="{6EBF4EC1-DA68-474B-AA8A-939494AFC32F}" type="presParOf" srcId="{DFB1FB2A-FF12-49E6-8EE8-E1D3B8FD57E6}" destId="{43FB13F1-DDEC-4C7C-92E4-6AB69C89A3AC}" srcOrd="1" destOrd="0" presId="urn:microsoft.com/office/officeart/2005/8/layout/default"/>
    <dgm:cxn modelId="{84AF1F09-0FB6-4F4D-9969-FABE65736CFF}" type="presParOf" srcId="{DFB1FB2A-FF12-49E6-8EE8-E1D3B8FD57E6}" destId="{ADF1BDFE-C39A-4D37-9624-D30D1DACF0F4}" srcOrd="2" destOrd="0" presId="urn:microsoft.com/office/officeart/2005/8/layout/default"/>
    <dgm:cxn modelId="{2BDBB68E-B4F4-4996-BD0D-DCDCAF3051C2}" type="presParOf" srcId="{DFB1FB2A-FF12-49E6-8EE8-E1D3B8FD57E6}" destId="{C20758A8-4DBF-4091-BF78-E429ABEE3CA0}" srcOrd="3" destOrd="0" presId="urn:microsoft.com/office/officeart/2005/8/layout/default"/>
    <dgm:cxn modelId="{8A32EA57-A916-47B9-8D2F-8DF351B6D7A2}" type="presParOf" srcId="{DFB1FB2A-FF12-49E6-8EE8-E1D3B8FD57E6}" destId="{96AE1EEB-3506-47E9-B83D-E0B8E7782F20}" srcOrd="4" destOrd="0" presId="urn:microsoft.com/office/officeart/2005/8/layout/default"/>
    <dgm:cxn modelId="{A8881D0D-A438-4BE7-91BF-5C1BBA11C32A}" type="presParOf" srcId="{DFB1FB2A-FF12-49E6-8EE8-E1D3B8FD57E6}" destId="{15346F2B-0B89-4D09-882D-A06E0F649BF2}" srcOrd="5" destOrd="0" presId="urn:microsoft.com/office/officeart/2005/8/layout/default"/>
    <dgm:cxn modelId="{C34687CC-852C-4A19-81A0-F407F07E0D00}" type="presParOf" srcId="{DFB1FB2A-FF12-49E6-8EE8-E1D3B8FD57E6}" destId="{5BA89D2B-C67E-4B44-A6E1-90248B30F662}" srcOrd="6" destOrd="0" presId="urn:microsoft.com/office/officeart/2005/8/layout/default"/>
    <dgm:cxn modelId="{644ECB70-C802-4749-88DB-11E28B3405A3}" type="presParOf" srcId="{DFB1FB2A-FF12-49E6-8EE8-E1D3B8FD57E6}" destId="{F636E5AA-6E9F-43D2-9300-E27316859601}" srcOrd="7" destOrd="0" presId="urn:microsoft.com/office/officeart/2005/8/layout/default"/>
    <dgm:cxn modelId="{35C19842-0A20-46EE-AD32-390BFEFC1402}" type="presParOf" srcId="{DFB1FB2A-FF12-49E6-8EE8-E1D3B8FD57E6}" destId="{C6FD0953-FD87-455F-AA06-C366FC2F61D1}" srcOrd="8" destOrd="0" presId="urn:microsoft.com/office/officeart/2005/8/layout/default"/>
    <dgm:cxn modelId="{A8E31398-08DC-47FC-8959-3A58D1F52C28}" type="presParOf" srcId="{DFB1FB2A-FF12-49E6-8EE8-E1D3B8FD57E6}" destId="{E64BF0ED-1BC1-48DE-81F2-20506BA82E14}" srcOrd="9" destOrd="0" presId="urn:microsoft.com/office/officeart/2005/8/layout/default"/>
    <dgm:cxn modelId="{3AA0970A-B0D1-4654-B2E2-81CD16B25712}" type="presParOf" srcId="{DFB1FB2A-FF12-49E6-8EE8-E1D3B8FD57E6}" destId="{51D6F86C-8DC4-407C-8AFF-0D745FEC31BD}" srcOrd="10" destOrd="0" presId="urn:microsoft.com/office/officeart/2005/8/layout/default"/>
    <dgm:cxn modelId="{815EB052-F7BD-44C4-BE15-60004FF9F311}" type="presParOf" srcId="{DFB1FB2A-FF12-49E6-8EE8-E1D3B8FD57E6}" destId="{BF1B6D03-9A56-46C4-881E-39E61A1AFF32}" srcOrd="11" destOrd="0" presId="urn:microsoft.com/office/officeart/2005/8/layout/default"/>
    <dgm:cxn modelId="{BE3E3704-7AE2-48FE-8EFA-03420F325D6C}" type="presParOf" srcId="{DFB1FB2A-FF12-49E6-8EE8-E1D3B8FD57E6}" destId="{9BF36C25-B911-43CC-9318-AD7C678B02D3}" srcOrd="12" destOrd="0" presId="urn:microsoft.com/office/officeart/2005/8/layout/default"/>
    <dgm:cxn modelId="{5CB8199A-C482-4C8F-B2C5-CC49D4E7EC05}" type="presParOf" srcId="{DFB1FB2A-FF12-49E6-8EE8-E1D3B8FD57E6}" destId="{E2EBCA44-960A-46EA-8F6E-2F0E47C7165E}" srcOrd="13" destOrd="0" presId="urn:microsoft.com/office/officeart/2005/8/layout/default"/>
    <dgm:cxn modelId="{50C8D7E5-6499-4711-AE3C-F828EC88B401}" type="presParOf" srcId="{DFB1FB2A-FF12-49E6-8EE8-E1D3B8FD57E6}" destId="{46653C34-7701-4804-A293-0E957D464E17}" srcOrd="14" destOrd="0" presId="urn:microsoft.com/office/officeart/2005/8/layout/default"/>
    <dgm:cxn modelId="{92A0A1A0-3DB9-49F4-89A4-A33F712B1CCB}" type="presParOf" srcId="{DFB1FB2A-FF12-49E6-8EE8-E1D3B8FD57E6}" destId="{BF858AB4-112E-47AF-8BA8-942C9F5C55E2}" srcOrd="15" destOrd="0" presId="urn:microsoft.com/office/officeart/2005/8/layout/default"/>
    <dgm:cxn modelId="{74728B32-EFC4-4F7A-A5F5-2C1885CF94C5}" type="presParOf" srcId="{DFB1FB2A-FF12-49E6-8EE8-E1D3B8FD57E6}" destId="{174398F9-4487-4393-991E-A8932DD1E548}" srcOrd="16" destOrd="0" presId="urn:microsoft.com/office/officeart/2005/8/layout/default"/>
    <dgm:cxn modelId="{2E82A137-19DC-4C71-BD54-CD4994F55F90}" type="presParOf" srcId="{DFB1FB2A-FF12-49E6-8EE8-E1D3B8FD57E6}" destId="{ECF20BD2-624F-4373-8C0C-241D1A6EDF3B}" srcOrd="17" destOrd="0" presId="urn:microsoft.com/office/officeart/2005/8/layout/default"/>
    <dgm:cxn modelId="{8DAE7B9B-6069-43AC-9BDC-60EAB72F7F2D}" type="presParOf" srcId="{DFB1FB2A-FF12-49E6-8EE8-E1D3B8FD57E6}" destId="{3D1113C5-3E24-4DF8-B86A-FF3C35825B97}"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8FB7F2-3B3C-430E-A7D9-D64D4B4EBC2E}" type="doc">
      <dgm:prSet loTypeId="urn:microsoft.com/office/officeart/2005/8/layout/arrow6" loCatId="relationship" qsTypeId="urn:microsoft.com/office/officeart/2005/8/quickstyle/simple1" qsCatId="simple" csTypeId="urn:microsoft.com/office/officeart/2005/8/colors/colorful2" csCatId="colorful" phldr="1"/>
      <dgm:spPr/>
      <dgm:t>
        <a:bodyPr/>
        <a:lstStyle/>
        <a:p>
          <a:endParaRPr lang="en-US"/>
        </a:p>
      </dgm:t>
    </dgm:pt>
    <dgm:pt modelId="{15D4789D-9729-486E-8A4F-8DD763428B78}">
      <dgm:prSet phldrT="[Text]" custT="1"/>
      <dgm:spPr/>
      <dgm:t>
        <a:bodyPr/>
        <a:lstStyle/>
        <a:p>
          <a:r>
            <a:rPr lang="en-US" sz="1600" dirty="0"/>
            <a:t>Against:</a:t>
          </a:r>
        </a:p>
        <a:p>
          <a:r>
            <a:rPr lang="en-US" sz="1600" dirty="0"/>
            <a:t>The Constitution of Ecuador has mechanisms for amendments that involve referendum petitioned by the President and consensus from the National Assembly (Legislative authority.)</a:t>
          </a:r>
        </a:p>
        <a:p>
          <a:r>
            <a:rPr lang="en-US" sz="1600" dirty="0"/>
            <a:t>The CC overlooked this process and their duty to uphold the constitution</a:t>
          </a:r>
        </a:p>
      </dgm:t>
    </dgm:pt>
    <dgm:pt modelId="{99826C8C-9A91-4AF8-8719-784EBEE91D1D}" type="parTrans" cxnId="{03ECE27D-3E14-4FD6-80C7-3E0ACAD233A2}">
      <dgm:prSet/>
      <dgm:spPr/>
      <dgm:t>
        <a:bodyPr/>
        <a:lstStyle/>
        <a:p>
          <a:endParaRPr lang="en-US" sz="2000"/>
        </a:p>
      </dgm:t>
    </dgm:pt>
    <dgm:pt modelId="{E4AF82B2-0D0C-463C-92A4-89DC993E2779}" type="sibTrans" cxnId="{03ECE27D-3E14-4FD6-80C7-3E0ACAD233A2}">
      <dgm:prSet/>
      <dgm:spPr/>
      <dgm:t>
        <a:bodyPr/>
        <a:lstStyle/>
        <a:p>
          <a:endParaRPr lang="en-US" sz="2000"/>
        </a:p>
      </dgm:t>
    </dgm:pt>
    <dgm:pt modelId="{7CEBB159-02B5-46FD-AAC2-F0DDDFA3048E}">
      <dgm:prSet phldrT="[Text]" custT="1"/>
      <dgm:spPr/>
      <dgm:t>
        <a:bodyPr/>
        <a:lstStyle/>
        <a:p>
          <a:r>
            <a:rPr lang="en-US" sz="1600" dirty="0"/>
            <a:t>For:</a:t>
          </a:r>
        </a:p>
        <a:p>
          <a:r>
            <a:rPr lang="en-US" sz="1600" dirty="0"/>
            <a:t>Although advisory opinions are not binding, they have other roles such as interpretation, preventative role and guiding states in protecting human rights.</a:t>
          </a:r>
        </a:p>
        <a:p>
          <a:r>
            <a:rPr lang="en-US" sz="1600" dirty="0"/>
            <a:t>Ecuador is compelled to observe the obligations in the Vienna Convention on the Law of Treaties and the American Convention of Human Rights  were internal regulations can not be invoked as justification.</a:t>
          </a:r>
        </a:p>
      </dgm:t>
    </dgm:pt>
    <dgm:pt modelId="{62613824-166D-49BC-A548-5CE0EC0DEAF5}" type="parTrans" cxnId="{73F92818-DCE9-45E2-A61E-722BC2CF6EE8}">
      <dgm:prSet/>
      <dgm:spPr/>
      <dgm:t>
        <a:bodyPr/>
        <a:lstStyle/>
        <a:p>
          <a:endParaRPr lang="en-US" sz="2000"/>
        </a:p>
      </dgm:t>
    </dgm:pt>
    <dgm:pt modelId="{BB23888F-7CC0-447F-B0DB-DD5B95E8CAE1}" type="sibTrans" cxnId="{73F92818-DCE9-45E2-A61E-722BC2CF6EE8}">
      <dgm:prSet/>
      <dgm:spPr/>
      <dgm:t>
        <a:bodyPr/>
        <a:lstStyle/>
        <a:p>
          <a:endParaRPr lang="en-US" sz="2000"/>
        </a:p>
      </dgm:t>
    </dgm:pt>
    <dgm:pt modelId="{BCEF1DE1-5C20-4554-9827-986977D65203}" type="pres">
      <dgm:prSet presAssocID="{568FB7F2-3B3C-430E-A7D9-D64D4B4EBC2E}" presName="compositeShape" presStyleCnt="0">
        <dgm:presLayoutVars>
          <dgm:chMax val="2"/>
          <dgm:dir/>
          <dgm:resizeHandles val="exact"/>
        </dgm:presLayoutVars>
      </dgm:prSet>
      <dgm:spPr/>
    </dgm:pt>
    <dgm:pt modelId="{B86E0241-F4CC-4A51-9E9C-2D14B54D67EE}" type="pres">
      <dgm:prSet presAssocID="{568FB7F2-3B3C-430E-A7D9-D64D4B4EBC2E}" presName="ribbon" presStyleLbl="node1" presStyleIdx="0" presStyleCnt="1" custScaleX="104253" custLinFactNeighborX="-793" custLinFactNeighborY="-811"/>
      <dgm:spPr/>
    </dgm:pt>
    <dgm:pt modelId="{C8339E9A-774D-47C1-92C0-E823CCD9AEE4}" type="pres">
      <dgm:prSet presAssocID="{568FB7F2-3B3C-430E-A7D9-D64D4B4EBC2E}" presName="leftArrowText" presStyleLbl="node1" presStyleIdx="0" presStyleCnt="1">
        <dgm:presLayoutVars>
          <dgm:chMax val="0"/>
          <dgm:bulletEnabled val="1"/>
        </dgm:presLayoutVars>
      </dgm:prSet>
      <dgm:spPr/>
    </dgm:pt>
    <dgm:pt modelId="{20DE172E-46D6-40A3-B202-2B779DC00B58}" type="pres">
      <dgm:prSet presAssocID="{568FB7F2-3B3C-430E-A7D9-D64D4B4EBC2E}" presName="rightArrowText" presStyleLbl="node1" presStyleIdx="0" presStyleCnt="1" custScaleY="117566">
        <dgm:presLayoutVars>
          <dgm:chMax val="0"/>
          <dgm:bulletEnabled val="1"/>
        </dgm:presLayoutVars>
      </dgm:prSet>
      <dgm:spPr/>
    </dgm:pt>
  </dgm:ptLst>
  <dgm:cxnLst>
    <dgm:cxn modelId="{73F92818-DCE9-45E2-A61E-722BC2CF6EE8}" srcId="{568FB7F2-3B3C-430E-A7D9-D64D4B4EBC2E}" destId="{7CEBB159-02B5-46FD-AAC2-F0DDDFA3048E}" srcOrd="1" destOrd="0" parTransId="{62613824-166D-49BC-A548-5CE0EC0DEAF5}" sibTransId="{BB23888F-7CC0-447F-B0DB-DD5B95E8CAE1}"/>
    <dgm:cxn modelId="{03ECE27D-3E14-4FD6-80C7-3E0ACAD233A2}" srcId="{568FB7F2-3B3C-430E-A7D9-D64D4B4EBC2E}" destId="{15D4789D-9729-486E-8A4F-8DD763428B78}" srcOrd="0" destOrd="0" parTransId="{99826C8C-9A91-4AF8-8719-784EBEE91D1D}" sibTransId="{E4AF82B2-0D0C-463C-92A4-89DC993E2779}"/>
    <dgm:cxn modelId="{B6741AA8-456B-4C77-AED5-87715BBA4204}" type="presOf" srcId="{568FB7F2-3B3C-430E-A7D9-D64D4B4EBC2E}" destId="{BCEF1DE1-5C20-4554-9827-986977D65203}" srcOrd="0" destOrd="0" presId="urn:microsoft.com/office/officeart/2005/8/layout/arrow6"/>
    <dgm:cxn modelId="{38DD53AC-4277-463C-92FD-8A3F07336AD9}" type="presOf" srcId="{7CEBB159-02B5-46FD-AAC2-F0DDDFA3048E}" destId="{20DE172E-46D6-40A3-B202-2B779DC00B58}" srcOrd="0" destOrd="0" presId="urn:microsoft.com/office/officeart/2005/8/layout/arrow6"/>
    <dgm:cxn modelId="{CB791ADA-851E-42D4-842E-06A64E039F02}" type="presOf" srcId="{15D4789D-9729-486E-8A4F-8DD763428B78}" destId="{C8339E9A-774D-47C1-92C0-E823CCD9AEE4}" srcOrd="0" destOrd="0" presId="urn:microsoft.com/office/officeart/2005/8/layout/arrow6"/>
    <dgm:cxn modelId="{3028BD6F-F008-43BB-8FF5-33F88DF5F9B2}" type="presParOf" srcId="{BCEF1DE1-5C20-4554-9827-986977D65203}" destId="{B86E0241-F4CC-4A51-9E9C-2D14B54D67EE}" srcOrd="0" destOrd="0" presId="urn:microsoft.com/office/officeart/2005/8/layout/arrow6"/>
    <dgm:cxn modelId="{EC7135E8-9F20-44C1-ABA2-B62DE84077F6}" type="presParOf" srcId="{BCEF1DE1-5C20-4554-9827-986977D65203}" destId="{C8339E9A-774D-47C1-92C0-E823CCD9AEE4}" srcOrd="1" destOrd="0" presId="urn:microsoft.com/office/officeart/2005/8/layout/arrow6"/>
    <dgm:cxn modelId="{026E78EB-7D86-40AC-8EDE-9318E86C854C}" type="presParOf" srcId="{BCEF1DE1-5C20-4554-9827-986977D65203}" destId="{20DE172E-46D6-40A3-B202-2B779DC00B58}"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19954-C6DE-4EB7-85BB-19C8C1EE5706}">
      <dsp:nvSpPr>
        <dsp:cNvPr id="0" name=""/>
        <dsp:cNvSpPr/>
      </dsp:nvSpPr>
      <dsp:spPr>
        <a:xfrm>
          <a:off x="0" y="0"/>
          <a:ext cx="4929808" cy="559190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C2572A-DC8E-4261-972D-5B22B17DE521}">
      <dsp:nvSpPr>
        <dsp:cNvPr id="0" name=""/>
        <dsp:cNvSpPr/>
      </dsp:nvSpPr>
      <dsp:spPr>
        <a:xfrm>
          <a:off x="2464904" y="559429"/>
          <a:ext cx="3204375" cy="44178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Constitution </a:t>
          </a:r>
        </a:p>
      </dsp:txBody>
      <dsp:txXfrm>
        <a:off x="2486470" y="580995"/>
        <a:ext cx="3161243" cy="398650"/>
      </dsp:txXfrm>
    </dsp:sp>
    <dsp:sp modelId="{5E182956-DA0B-45CF-98A4-6548844A8BA6}">
      <dsp:nvSpPr>
        <dsp:cNvPr id="0" name=""/>
        <dsp:cNvSpPr/>
      </dsp:nvSpPr>
      <dsp:spPr>
        <a:xfrm>
          <a:off x="2464904" y="1056435"/>
          <a:ext cx="3204375" cy="44178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International treaties and conventions</a:t>
          </a:r>
        </a:p>
      </dsp:txBody>
      <dsp:txXfrm>
        <a:off x="2486470" y="1078001"/>
        <a:ext cx="3161243" cy="398650"/>
      </dsp:txXfrm>
    </dsp:sp>
    <dsp:sp modelId="{07BFD475-E4F0-4D96-822B-BF14EE448E89}">
      <dsp:nvSpPr>
        <dsp:cNvPr id="0" name=""/>
        <dsp:cNvSpPr/>
      </dsp:nvSpPr>
      <dsp:spPr>
        <a:xfrm>
          <a:off x="2464904" y="1553440"/>
          <a:ext cx="3204375" cy="44178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Organic laws</a:t>
          </a:r>
        </a:p>
      </dsp:txBody>
      <dsp:txXfrm>
        <a:off x="2486470" y="1575006"/>
        <a:ext cx="3161243" cy="398650"/>
      </dsp:txXfrm>
    </dsp:sp>
    <dsp:sp modelId="{B664FFC1-C0DC-4CDA-9CFE-FB14C54FBC48}">
      <dsp:nvSpPr>
        <dsp:cNvPr id="0" name=""/>
        <dsp:cNvSpPr/>
      </dsp:nvSpPr>
      <dsp:spPr>
        <a:xfrm>
          <a:off x="2464904" y="2050445"/>
          <a:ext cx="3204375" cy="44178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Regular laws</a:t>
          </a:r>
        </a:p>
      </dsp:txBody>
      <dsp:txXfrm>
        <a:off x="2486470" y="2072011"/>
        <a:ext cx="3161243" cy="398650"/>
      </dsp:txXfrm>
    </dsp:sp>
    <dsp:sp modelId="{8E80F16E-20D5-4A1F-BB06-D98F664E9C17}">
      <dsp:nvSpPr>
        <dsp:cNvPr id="0" name=""/>
        <dsp:cNvSpPr/>
      </dsp:nvSpPr>
      <dsp:spPr>
        <a:xfrm>
          <a:off x="2464904" y="2547451"/>
          <a:ext cx="3204375" cy="44178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Regional regulations and district ordinances</a:t>
          </a:r>
        </a:p>
      </dsp:txBody>
      <dsp:txXfrm>
        <a:off x="2486470" y="2569017"/>
        <a:ext cx="3161243" cy="398650"/>
      </dsp:txXfrm>
    </dsp:sp>
    <dsp:sp modelId="{0F3D2ACF-1DFF-448F-B37D-04749F77EE86}">
      <dsp:nvSpPr>
        <dsp:cNvPr id="0" name=""/>
        <dsp:cNvSpPr/>
      </dsp:nvSpPr>
      <dsp:spPr>
        <a:xfrm>
          <a:off x="2464904" y="3044456"/>
          <a:ext cx="3204375" cy="44178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Decrees and regulations</a:t>
          </a:r>
        </a:p>
      </dsp:txBody>
      <dsp:txXfrm>
        <a:off x="2486470" y="3066022"/>
        <a:ext cx="3161243" cy="398650"/>
      </dsp:txXfrm>
    </dsp:sp>
    <dsp:sp modelId="{59873682-B6FA-4567-BD17-23B16F77FBF9}">
      <dsp:nvSpPr>
        <dsp:cNvPr id="0" name=""/>
        <dsp:cNvSpPr/>
      </dsp:nvSpPr>
      <dsp:spPr>
        <a:xfrm>
          <a:off x="2464904" y="3541462"/>
          <a:ext cx="3204375" cy="44178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Ordinances</a:t>
          </a:r>
        </a:p>
      </dsp:txBody>
      <dsp:txXfrm>
        <a:off x="2486470" y="3563028"/>
        <a:ext cx="3161243" cy="398650"/>
      </dsp:txXfrm>
    </dsp:sp>
    <dsp:sp modelId="{67CABADE-EDB9-4676-B0BB-8F9580C9A785}">
      <dsp:nvSpPr>
        <dsp:cNvPr id="0" name=""/>
        <dsp:cNvSpPr/>
      </dsp:nvSpPr>
      <dsp:spPr>
        <a:xfrm>
          <a:off x="2464904" y="4038467"/>
          <a:ext cx="3204375" cy="44178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Agreements and resolutions</a:t>
          </a:r>
        </a:p>
      </dsp:txBody>
      <dsp:txXfrm>
        <a:off x="2486470" y="4060033"/>
        <a:ext cx="3161243" cy="398650"/>
      </dsp:txXfrm>
    </dsp:sp>
    <dsp:sp modelId="{CD024707-9151-42B5-8516-F365C3FBF9C6}">
      <dsp:nvSpPr>
        <dsp:cNvPr id="0" name=""/>
        <dsp:cNvSpPr/>
      </dsp:nvSpPr>
      <dsp:spPr>
        <a:xfrm>
          <a:off x="2464904" y="4535472"/>
          <a:ext cx="3204375" cy="44178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Other actions and decisions taken by public authorities</a:t>
          </a:r>
        </a:p>
      </dsp:txBody>
      <dsp:txXfrm>
        <a:off x="2486470" y="4557038"/>
        <a:ext cx="3161243" cy="398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D2125-438B-40EB-9284-521A1A840F5C}">
      <dsp:nvSpPr>
        <dsp:cNvPr id="0" name=""/>
        <dsp:cNvSpPr/>
      </dsp:nvSpPr>
      <dsp:spPr>
        <a:xfrm>
          <a:off x="1522" y="771024"/>
          <a:ext cx="1817493" cy="211181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rPr>
            <a:t>1. Supreme body for interpreting the Constitution and international human rights treaties(…)</a:t>
          </a:r>
        </a:p>
      </dsp:txBody>
      <dsp:txXfrm>
        <a:off x="1522" y="771024"/>
        <a:ext cx="1817493" cy="2111811"/>
      </dsp:txXfrm>
    </dsp:sp>
    <dsp:sp modelId="{ADF1BDFE-C39A-4D37-9624-D30D1DACF0F4}">
      <dsp:nvSpPr>
        <dsp:cNvPr id="0" name=""/>
        <dsp:cNvSpPr/>
      </dsp:nvSpPr>
      <dsp:spPr>
        <a:xfrm>
          <a:off x="2000765" y="950432"/>
          <a:ext cx="2475844" cy="1752994"/>
        </a:xfrm>
        <a:prstGeom prst="rect">
          <a:avLst/>
        </a:prstGeom>
        <a:solidFill>
          <a:schemeClr val="accent3">
            <a:hueOff val="345395"/>
            <a:satOff val="-5110"/>
            <a:lumOff val="9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rPr>
            <a:t>2. Hear and resolve public claims of unconstitutionality(…)</a:t>
          </a:r>
        </a:p>
      </dsp:txBody>
      <dsp:txXfrm>
        <a:off x="2000765" y="950432"/>
        <a:ext cx="2475844" cy="1752994"/>
      </dsp:txXfrm>
    </dsp:sp>
    <dsp:sp modelId="{96AE1EEB-3506-47E9-B83D-E0B8E7782F20}">
      <dsp:nvSpPr>
        <dsp:cNvPr id="0" name=""/>
        <dsp:cNvSpPr/>
      </dsp:nvSpPr>
      <dsp:spPr>
        <a:xfrm>
          <a:off x="4658359" y="1063609"/>
          <a:ext cx="2207963" cy="1526640"/>
        </a:xfrm>
        <a:prstGeom prst="rect">
          <a:avLst/>
        </a:prstGeom>
        <a:solidFill>
          <a:schemeClr val="accent3">
            <a:hueOff val="690791"/>
            <a:satOff val="-10220"/>
            <a:lumOff val="19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rPr>
            <a:t>3. Declare (…) that norms are unconstitutional when cases are submitted to its examination(…)</a:t>
          </a:r>
        </a:p>
      </dsp:txBody>
      <dsp:txXfrm>
        <a:off x="4658359" y="1063609"/>
        <a:ext cx="2207963" cy="1526640"/>
      </dsp:txXfrm>
    </dsp:sp>
    <dsp:sp modelId="{5BA89D2B-C67E-4B44-A6E1-90248B30F662}">
      <dsp:nvSpPr>
        <dsp:cNvPr id="0" name=""/>
        <dsp:cNvSpPr/>
      </dsp:nvSpPr>
      <dsp:spPr>
        <a:xfrm>
          <a:off x="7048072" y="827113"/>
          <a:ext cx="2107601" cy="1999631"/>
        </a:xfrm>
        <a:prstGeom prst="rect">
          <a:avLst/>
        </a:prstGeom>
        <a:solidFill>
          <a:schemeClr val="accent3">
            <a:hueOff val="1036186"/>
            <a:satOff val="-15329"/>
            <a:lumOff val="287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rPr>
            <a:t>4. Hear and resolve, at the request of a party, claims of unconstitutionality against general administrative acts issued by all public authorities.(…)</a:t>
          </a:r>
        </a:p>
      </dsp:txBody>
      <dsp:txXfrm>
        <a:off x="7048072" y="827113"/>
        <a:ext cx="2107601" cy="1999631"/>
      </dsp:txXfrm>
    </dsp:sp>
    <dsp:sp modelId="{C6FD0953-FD87-455F-AA06-C366FC2F61D1}">
      <dsp:nvSpPr>
        <dsp:cNvPr id="0" name=""/>
        <dsp:cNvSpPr/>
      </dsp:nvSpPr>
      <dsp:spPr>
        <a:xfrm>
          <a:off x="9337423" y="469567"/>
          <a:ext cx="2534185" cy="2714724"/>
        </a:xfrm>
        <a:prstGeom prst="rect">
          <a:avLst/>
        </a:prstGeom>
        <a:solidFill>
          <a:schemeClr val="accent3">
            <a:hueOff val="1381581"/>
            <a:satOff val="-20439"/>
            <a:lumOff val="383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rPr>
            <a:t>5. Hear and resolve, at the request of the party, claims of noncompliance that are filed to guarantee enforcement of general administrative regulations or acts,(…)rulings or reports from international organizations for the protection of human rights that are not enforceable through regular judiciary.</a:t>
          </a:r>
        </a:p>
      </dsp:txBody>
      <dsp:txXfrm>
        <a:off x="9337423" y="469567"/>
        <a:ext cx="2534185" cy="2714724"/>
      </dsp:txXfrm>
    </dsp:sp>
    <dsp:sp modelId="{51D6F86C-8DC4-407C-8AFF-0D745FEC31BD}">
      <dsp:nvSpPr>
        <dsp:cNvPr id="0" name=""/>
        <dsp:cNvSpPr/>
      </dsp:nvSpPr>
      <dsp:spPr>
        <a:xfrm>
          <a:off x="218803" y="3494839"/>
          <a:ext cx="2017272" cy="2019206"/>
        </a:xfrm>
        <a:prstGeom prst="rect">
          <a:avLst/>
        </a:prstGeom>
        <a:solidFill>
          <a:schemeClr val="accent3">
            <a:hueOff val="1726976"/>
            <a:satOff val="-25549"/>
            <a:lumOff val="47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rPr>
            <a:t>6. To issue judgments that constitute binding case law(...)</a:t>
          </a:r>
        </a:p>
      </dsp:txBody>
      <dsp:txXfrm>
        <a:off x="218803" y="3494839"/>
        <a:ext cx="2017272" cy="2019206"/>
      </dsp:txXfrm>
    </dsp:sp>
    <dsp:sp modelId="{9BF36C25-B911-43CC-9318-AD7C678B02D3}">
      <dsp:nvSpPr>
        <dsp:cNvPr id="0" name=""/>
        <dsp:cNvSpPr/>
      </dsp:nvSpPr>
      <dsp:spPr>
        <a:xfrm>
          <a:off x="2457447" y="3280890"/>
          <a:ext cx="1888157" cy="2260849"/>
        </a:xfrm>
        <a:prstGeom prst="rect">
          <a:avLst/>
        </a:prstGeom>
        <a:solidFill>
          <a:schemeClr val="accent3">
            <a:hueOff val="2072372"/>
            <a:satOff val="-30659"/>
            <a:lumOff val="575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rPr>
            <a:t>7. To arbitrate conflicts of jurisdictions or attributions among the branches of government or bodies established by the Constitution.</a:t>
          </a:r>
        </a:p>
      </dsp:txBody>
      <dsp:txXfrm>
        <a:off x="2457447" y="3280890"/>
        <a:ext cx="1888157" cy="2260849"/>
      </dsp:txXfrm>
    </dsp:sp>
    <dsp:sp modelId="{46653C34-7701-4804-A293-0E957D464E17}">
      <dsp:nvSpPr>
        <dsp:cNvPr id="0" name=""/>
        <dsp:cNvSpPr/>
      </dsp:nvSpPr>
      <dsp:spPr>
        <a:xfrm>
          <a:off x="4487732" y="3366041"/>
          <a:ext cx="2148350" cy="2276803"/>
        </a:xfrm>
        <a:prstGeom prst="rect">
          <a:avLst/>
        </a:prstGeom>
        <a:solidFill>
          <a:schemeClr val="accent3">
            <a:hueOff val="2417767"/>
            <a:satOff val="-35768"/>
            <a:lumOff val="671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rPr>
            <a:t>8. To ensure, by virtue of its office and immediately, monitoring of the constitutionality of the declarations of state of emergency, when this involves the suspension of constitutional rights.</a:t>
          </a:r>
        </a:p>
      </dsp:txBody>
      <dsp:txXfrm>
        <a:off x="4487732" y="3366041"/>
        <a:ext cx="2148350" cy="2276803"/>
      </dsp:txXfrm>
    </dsp:sp>
    <dsp:sp modelId="{174398F9-4487-4393-991E-A8932DD1E548}">
      <dsp:nvSpPr>
        <dsp:cNvPr id="0" name=""/>
        <dsp:cNvSpPr/>
      </dsp:nvSpPr>
      <dsp:spPr>
        <a:xfrm>
          <a:off x="6817832" y="3776716"/>
          <a:ext cx="1795738" cy="1455452"/>
        </a:xfrm>
        <a:prstGeom prst="rect">
          <a:avLst/>
        </a:prstGeom>
        <a:solidFill>
          <a:schemeClr val="accent3">
            <a:hueOff val="2763162"/>
            <a:satOff val="-40878"/>
            <a:lumOff val="76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rPr>
            <a:t>9. To hear and sanction failure to comply constitutional rulings and decisions.</a:t>
          </a:r>
        </a:p>
      </dsp:txBody>
      <dsp:txXfrm>
        <a:off x="6817832" y="3776716"/>
        <a:ext cx="1795738" cy="1455452"/>
      </dsp:txXfrm>
    </dsp:sp>
    <dsp:sp modelId="{3D1113C5-3E24-4DF8-B86A-FF3C35825B97}">
      <dsp:nvSpPr>
        <dsp:cNvPr id="0" name=""/>
        <dsp:cNvSpPr/>
      </dsp:nvSpPr>
      <dsp:spPr>
        <a:xfrm>
          <a:off x="9014123" y="3552210"/>
          <a:ext cx="2859008" cy="1920123"/>
        </a:xfrm>
        <a:prstGeom prst="rect">
          <a:avLst/>
        </a:prstGeom>
        <a:solidFill>
          <a:schemeClr val="accent3">
            <a:hueOff val="3108557"/>
            <a:satOff val="-45988"/>
            <a:lumOff val="86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rPr>
            <a:t>10. To declare the unconstitutionality incurred by State institutions or public authorities that fail to observe,(…) the mandates contained in constitutional norms(…)</a:t>
          </a:r>
        </a:p>
      </dsp:txBody>
      <dsp:txXfrm>
        <a:off x="9014123" y="3552210"/>
        <a:ext cx="2859008" cy="19201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E0241-F4CC-4A51-9E9C-2D14B54D67EE}">
      <dsp:nvSpPr>
        <dsp:cNvPr id="0" name=""/>
        <dsp:cNvSpPr/>
      </dsp:nvSpPr>
      <dsp:spPr>
        <a:xfrm>
          <a:off x="0" y="0"/>
          <a:ext cx="11851663" cy="4547270"/>
        </a:xfrm>
        <a:prstGeom prst="leftRightRibb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339E9A-774D-47C1-92C0-E823CCD9AEE4}">
      <dsp:nvSpPr>
        <dsp:cNvPr id="0" name=""/>
        <dsp:cNvSpPr/>
      </dsp:nvSpPr>
      <dsp:spPr>
        <a:xfrm>
          <a:off x="1605938" y="795772"/>
          <a:ext cx="3751497" cy="2228162"/>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Against:</a:t>
          </a:r>
        </a:p>
        <a:p>
          <a:pPr marL="0" lvl="0" indent="0" algn="ctr" defTabSz="711200">
            <a:lnSpc>
              <a:spcPct val="90000"/>
            </a:lnSpc>
            <a:spcBef>
              <a:spcPct val="0"/>
            </a:spcBef>
            <a:spcAft>
              <a:spcPct val="35000"/>
            </a:spcAft>
            <a:buNone/>
          </a:pPr>
          <a:r>
            <a:rPr lang="en-US" sz="1600" kern="1200" dirty="0"/>
            <a:t>The Constitution of Ecuador has mechanisms for amendments that involve referendum petitioned by the President and consensus from the National Assembly (Legislative authority.)</a:t>
          </a:r>
        </a:p>
        <a:p>
          <a:pPr marL="0" lvl="0" indent="0" algn="ctr" defTabSz="711200">
            <a:lnSpc>
              <a:spcPct val="90000"/>
            </a:lnSpc>
            <a:spcBef>
              <a:spcPct val="0"/>
            </a:spcBef>
            <a:spcAft>
              <a:spcPct val="35000"/>
            </a:spcAft>
            <a:buNone/>
          </a:pPr>
          <a:r>
            <a:rPr lang="en-US" sz="1600" kern="1200" dirty="0"/>
            <a:t>The CC overlooked this process and their duty to uphold the constitution</a:t>
          </a:r>
        </a:p>
      </dsp:txBody>
      <dsp:txXfrm>
        <a:off x="1605938" y="795772"/>
        <a:ext cx="3751497" cy="2228162"/>
      </dsp:txXfrm>
    </dsp:sp>
    <dsp:sp modelId="{20DE172E-46D6-40A3-B202-2B779DC00B58}">
      <dsp:nvSpPr>
        <dsp:cNvPr id="0" name=""/>
        <dsp:cNvSpPr/>
      </dsp:nvSpPr>
      <dsp:spPr>
        <a:xfrm>
          <a:off x="5925844" y="1327635"/>
          <a:ext cx="4433588" cy="2619561"/>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For:</a:t>
          </a:r>
        </a:p>
        <a:p>
          <a:pPr marL="0" lvl="0" indent="0" algn="ctr" defTabSz="711200">
            <a:lnSpc>
              <a:spcPct val="90000"/>
            </a:lnSpc>
            <a:spcBef>
              <a:spcPct val="0"/>
            </a:spcBef>
            <a:spcAft>
              <a:spcPct val="35000"/>
            </a:spcAft>
            <a:buNone/>
          </a:pPr>
          <a:r>
            <a:rPr lang="en-US" sz="1600" kern="1200" dirty="0"/>
            <a:t>Although advisory opinions are not binding, they have other roles such as interpretation, preventative role and guiding states in protecting human rights.</a:t>
          </a:r>
        </a:p>
        <a:p>
          <a:pPr marL="0" lvl="0" indent="0" algn="ctr" defTabSz="711200">
            <a:lnSpc>
              <a:spcPct val="90000"/>
            </a:lnSpc>
            <a:spcBef>
              <a:spcPct val="0"/>
            </a:spcBef>
            <a:spcAft>
              <a:spcPct val="35000"/>
            </a:spcAft>
            <a:buNone/>
          </a:pPr>
          <a:r>
            <a:rPr lang="en-US" sz="1600" kern="1200" dirty="0"/>
            <a:t>Ecuador is compelled to observe the obligations in the Vienna Convention on the Law of Treaties and the American Convention of Human Rights  were internal regulations can not be invoked as justification.</a:t>
          </a:r>
        </a:p>
      </dsp:txBody>
      <dsp:txXfrm>
        <a:off x="5925844" y="1327635"/>
        <a:ext cx="4433588" cy="261956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16E9A-1040-4BD1-9AF3-3ADD9DEF9D0D}" type="datetimeFigureOut">
              <a:rPr lang="en-US" smtClean="0"/>
              <a:t>3/18/2021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DF1AF-6F16-49DA-AB22-964A8BAD652A}" type="slidenum">
              <a:rPr lang="en-US" smtClean="0"/>
              <a:t>‹#›</a:t>
            </a:fld>
            <a:endParaRPr lang="en-US"/>
          </a:p>
        </p:txBody>
      </p:sp>
    </p:spTree>
    <p:extLst>
      <p:ext uri="{BB962C8B-B14F-4D97-AF65-F5344CB8AC3E}">
        <p14:creationId xmlns:p14="http://schemas.microsoft.com/office/powerpoint/2010/main" val="1139359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8DF1AF-6F16-49DA-AB22-964A8BAD652A}" type="slidenum">
              <a:rPr lang="en-US" smtClean="0"/>
              <a:t>1</a:t>
            </a:fld>
            <a:endParaRPr lang="en-US"/>
          </a:p>
        </p:txBody>
      </p:sp>
    </p:spTree>
    <p:extLst>
      <p:ext uri="{BB962C8B-B14F-4D97-AF65-F5344CB8AC3E}">
        <p14:creationId xmlns:p14="http://schemas.microsoft.com/office/powerpoint/2010/main" val="3165916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talk about the decision I wanted to talk about the contents of the opinion. It was issued on November 2017 by the IACHR. In it, the court acknowledges that sexual orientation, gender identity and gender expression are categories protected by the Convention’s equality and non-discrimination guarantees. Any act denying or restricting rights on the grounds of these categories is prohibited by the Court and compelled member states to enable marriage and the rights of families of same sex couple and the LGBTQ+ community. </a:t>
            </a:r>
            <a:r>
              <a:rPr lang="en-US" sz="1200" dirty="0">
                <a:solidFill>
                  <a:schemeClr val="bg1"/>
                </a:solidFill>
              </a:rPr>
              <a:t>The Court emphasized that controversy or a lack of consensus surrounding LGBTQ issues, cannot be used as justifications for impinging on human rights.</a:t>
            </a:r>
          </a:p>
          <a:p>
            <a:endParaRPr lang="en-US" dirty="0"/>
          </a:p>
        </p:txBody>
      </p:sp>
      <p:sp>
        <p:nvSpPr>
          <p:cNvPr id="4" name="Slide Number Placeholder 3"/>
          <p:cNvSpPr>
            <a:spLocks noGrp="1"/>
          </p:cNvSpPr>
          <p:nvPr>
            <p:ph type="sldNum" sz="quarter" idx="5"/>
          </p:nvPr>
        </p:nvSpPr>
        <p:spPr/>
        <p:txBody>
          <a:bodyPr/>
          <a:lstStyle/>
          <a:p>
            <a:fld id="{ED8DF1AF-6F16-49DA-AB22-964A8BAD652A}" type="slidenum">
              <a:rPr lang="en-US" smtClean="0"/>
              <a:t>10</a:t>
            </a:fld>
            <a:endParaRPr lang="en-US"/>
          </a:p>
        </p:txBody>
      </p:sp>
    </p:spTree>
    <p:extLst>
      <p:ext uri="{BB962C8B-B14F-4D97-AF65-F5344CB8AC3E}">
        <p14:creationId xmlns:p14="http://schemas.microsoft.com/office/powerpoint/2010/main" val="32685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Constitutional Court based their decision in the following arguments: That all rights contemplated in International Instruments are part of the law of Ecuador, which we mentioned at the beginning of the presentation. That being a part of the Organization of American States binds not only Ecuador as a State member but all its organs and this should include conventionality control which is a process by which the internal legal system is reviewed so that it is in accordance to the instruments of the OAS.</a:t>
            </a:r>
          </a:p>
          <a:p>
            <a:r>
              <a:rPr lang="en-US" dirty="0"/>
              <a:t>Applying evolutive interpretation to the articles of the Constitution regarding marriage and family which means viewing bodies of law as living entities capable of adapting and evolving with culture and society. </a:t>
            </a:r>
          </a:p>
          <a:p>
            <a:r>
              <a:rPr lang="en-US" dirty="0"/>
              <a:t>And analyzing the effects of implementing and enforcing advisory opinions.</a:t>
            </a:r>
          </a:p>
          <a:p>
            <a:endParaRPr lang="en-US" dirty="0"/>
          </a:p>
          <a:p>
            <a:r>
              <a:rPr lang="en-US" dirty="0"/>
              <a:t>The decision: The court decided that there is no contradiction between the constitution and the advisory opinion and that both norms are complementary and as such, the marriage between the plaintiffs shall be celebrated.</a:t>
            </a:r>
          </a:p>
        </p:txBody>
      </p:sp>
      <p:sp>
        <p:nvSpPr>
          <p:cNvPr id="4" name="Slide Number Placeholder 3"/>
          <p:cNvSpPr>
            <a:spLocks noGrp="1"/>
          </p:cNvSpPr>
          <p:nvPr>
            <p:ph type="sldNum" sz="quarter" idx="5"/>
          </p:nvPr>
        </p:nvSpPr>
        <p:spPr/>
        <p:txBody>
          <a:bodyPr/>
          <a:lstStyle/>
          <a:p>
            <a:fld id="{ED8DF1AF-6F16-49DA-AB22-964A8BAD652A}" type="slidenum">
              <a:rPr lang="en-US" smtClean="0"/>
              <a:t>11</a:t>
            </a:fld>
            <a:endParaRPr lang="en-US" dirty="0"/>
          </a:p>
        </p:txBody>
      </p:sp>
    </p:spTree>
    <p:extLst>
      <p:ext uri="{BB962C8B-B14F-4D97-AF65-F5344CB8AC3E}">
        <p14:creationId xmlns:p14="http://schemas.microsoft.com/office/powerpoint/2010/main" val="3397895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knowing the decision of the court, I wanted to talk briefly about the nature of Advisory opinions. According to the Statue of the Inter-American Court of Human Rights, The IACHR has jurisdictional and advisory powers, which are further described in the American Convention on Human Rights, also known as the Pact of San Jose de Costa Rica.</a:t>
            </a:r>
          </a:p>
          <a:p>
            <a:r>
              <a:rPr lang="en-US" dirty="0"/>
              <a:t>The convention establishes that member states or even </a:t>
            </a:r>
            <a:r>
              <a:rPr lang="en-US" dirty="0" err="1"/>
              <a:t>coutries</a:t>
            </a:r>
            <a:r>
              <a:rPr lang="en-US" dirty="0"/>
              <a:t> that are not part of the Organization may consult the Court regarding the interpretation of the convention or other treaties. However, Advisory opinions are binding on the state that raises the consult, in this case, Costa Rica. Advisory opinions have high relevance as instruments that support arguments of jurists, judges, advocates for different causes of human rights, however their binding nature is highly debatable.</a:t>
            </a:r>
          </a:p>
          <a:p>
            <a:endParaRPr lang="en-US" dirty="0"/>
          </a:p>
        </p:txBody>
      </p:sp>
      <p:sp>
        <p:nvSpPr>
          <p:cNvPr id="4" name="Slide Number Placeholder 3"/>
          <p:cNvSpPr>
            <a:spLocks noGrp="1"/>
          </p:cNvSpPr>
          <p:nvPr>
            <p:ph type="sldNum" sz="quarter" idx="5"/>
          </p:nvPr>
        </p:nvSpPr>
        <p:spPr/>
        <p:txBody>
          <a:bodyPr/>
          <a:lstStyle/>
          <a:p>
            <a:fld id="{ED8DF1AF-6F16-49DA-AB22-964A8BAD652A}" type="slidenum">
              <a:rPr lang="en-US" smtClean="0"/>
              <a:t>12</a:t>
            </a:fld>
            <a:endParaRPr lang="en-US"/>
          </a:p>
        </p:txBody>
      </p:sp>
    </p:spTree>
    <p:extLst>
      <p:ext uri="{BB962C8B-B14F-4D97-AF65-F5344CB8AC3E}">
        <p14:creationId xmlns:p14="http://schemas.microsoft.com/office/powerpoint/2010/main" val="271217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go back to the decision, as the last point states that an amendment or reforms to the constitution and the law are not necessary. This was the main argument of the dissenting opinion which stated that consults are supposed to be a mechanism of constitutional control to uphold the supremacy of the constitution. That constitutional judges are not law makers or constituents, as we mentioned with the analogy to the lines in the soccer field, the exclusive scope of action of the CC is limited to the duties established by the constitution and the law, and it can not go further than this scope of action. That the primary method of interpretation when a rule is clear is the literal meaning of the text and going to other means of interpretation is not necessary. </a:t>
            </a:r>
          </a:p>
          <a:p>
            <a:r>
              <a:rPr lang="en-US" dirty="0"/>
              <a:t>Finally, that an interpretation that changes a part of the constitution in avoidance of the established mechanism for amendments an affect the integrity of the constitution.</a:t>
            </a:r>
          </a:p>
        </p:txBody>
      </p:sp>
      <p:sp>
        <p:nvSpPr>
          <p:cNvPr id="4" name="Slide Number Placeholder 3"/>
          <p:cNvSpPr>
            <a:spLocks noGrp="1"/>
          </p:cNvSpPr>
          <p:nvPr>
            <p:ph type="sldNum" sz="quarter" idx="5"/>
          </p:nvPr>
        </p:nvSpPr>
        <p:spPr/>
        <p:txBody>
          <a:bodyPr/>
          <a:lstStyle/>
          <a:p>
            <a:fld id="{ED8DF1AF-6F16-49DA-AB22-964A8BAD652A}" type="slidenum">
              <a:rPr lang="en-US" smtClean="0"/>
              <a:t>13</a:t>
            </a:fld>
            <a:endParaRPr lang="en-US"/>
          </a:p>
        </p:txBody>
      </p:sp>
    </p:spTree>
    <p:extLst>
      <p:ext uri="{BB962C8B-B14F-4D97-AF65-F5344CB8AC3E}">
        <p14:creationId xmlns:p14="http://schemas.microsoft.com/office/powerpoint/2010/main" val="4071798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overly simplified graph of the arguments for an against the decision. On one hand, those who are against it argue that the Constitution has mechanisms for amendments that involve a request for referendum and consensus from the National </a:t>
            </a:r>
            <a:r>
              <a:rPr lang="en-US" dirty="0" err="1"/>
              <a:t>Asembly</a:t>
            </a:r>
            <a:r>
              <a:rPr lang="en-US" dirty="0"/>
              <a:t>, which is Ecuador’s Legislative authority depending on whether the amendments are total or partial the process slightly changes. Hence, the CC overlooked this process and their duty to exercise their jurisdiction upholding the constitution.</a:t>
            </a:r>
          </a:p>
          <a:p>
            <a:r>
              <a:rPr lang="en-US" dirty="0"/>
              <a:t>Those who favor the decision recognize that advisory opinions might not be binding but have had important roles such as interpretation, preventative roles and guiding states in protecting Human Rights. Ecuador is compelled to observe the obligations in the Vienna </a:t>
            </a:r>
            <a:r>
              <a:rPr lang="en-US" dirty="0" err="1"/>
              <a:t>Covention</a:t>
            </a:r>
            <a:r>
              <a:rPr lang="en-US" dirty="0"/>
              <a:t> on the Law of Treaties and the American </a:t>
            </a:r>
            <a:r>
              <a:rPr lang="en-US" dirty="0" err="1"/>
              <a:t>Covention</a:t>
            </a:r>
            <a:r>
              <a:rPr lang="en-US" dirty="0"/>
              <a:t> of Human Rights were internal regulations can not be invoked as justification to avoid observing their obligations. The pro </a:t>
            </a:r>
            <a:r>
              <a:rPr lang="en-US" dirty="0" err="1"/>
              <a:t>homine</a:t>
            </a:r>
            <a:r>
              <a:rPr lang="en-US" dirty="0"/>
              <a:t> principle is cited as the joint between internal regulations and </a:t>
            </a:r>
          </a:p>
        </p:txBody>
      </p:sp>
      <p:sp>
        <p:nvSpPr>
          <p:cNvPr id="4" name="Slide Number Placeholder 3"/>
          <p:cNvSpPr>
            <a:spLocks noGrp="1"/>
          </p:cNvSpPr>
          <p:nvPr>
            <p:ph type="sldNum" sz="quarter" idx="5"/>
          </p:nvPr>
        </p:nvSpPr>
        <p:spPr/>
        <p:txBody>
          <a:bodyPr/>
          <a:lstStyle/>
          <a:p>
            <a:fld id="{ED8DF1AF-6F16-49DA-AB22-964A8BAD652A}" type="slidenum">
              <a:rPr lang="en-US" smtClean="0"/>
              <a:t>14</a:t>
            </a:fld>
            <a:endParaRPr lang="en-US"/>
          </a:p>
        </p:txBody>
      </p:sp>
    </p:spTree>
    <p:extLst>
      <p:ext uri="{BB962C8B-B14F-4D97-AF65-F5344CB8AC3E}">
        <p14:creationId xmlns:p14="http://schemas.microsoft.com/office/powerpoint/2010/main" val="3434346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give some very brief conclusions, as this topic gives a lot of room for debate, and I consider that this is important as it gives it relevance and dialogue promotes analysis. When the opinion was published, the IACHR compelled all countries, including Ecuador as a member state of the Organization, to ensure the protection and guarantee of the right to marriage and protection to families of same sex couples.</a:t>
            </a:r>
          </a:p>
          <a:p>
            <a:r>
              <a:rPr lang="en-US" dirty="0"/>
              <a:t>Although Ecuadorian laws have changed and adapted to reflect current social changes, such as recognizing cohabitation or domestic partnership between same sex couples. However, democratic processes should not be overlooked to implement changes of such relevance because they may affect both legal stability and hinder a process that ultimately aims to enforce rights. Many arguments were presented by advocates for same sex marriage, mostly referring to the significance of such a ceremony and the recognition that this would have for same sex couples. This is why, in my opinion, taking shortcuts to the actual process affects the legitimacy of this and could end up affecting rather than enforcing rights.</a:t>
            </a:r>
          </a:p>
          <a:p>
            <a:r>
              <a:rPr lang="en-US" dirty="0"/>
              <a:t>This is the end of my presentation, thank you so much for your attention and now I will turn it over to Mr. Jose Luis </a:t>
            </a:r>
            <a:r>
              <a:rPr lang="en-US" dirty="0" err="1"/>
              <a:t>Materan</a:t>
            </a:r>
            <a:r>
              <a:rPr lang="en-US" dirty="0"/>
              <a:t>. Thank you.</a:t>
            </a:r>
          </a:p>
        </p:txBody>
      </p:sp>
      <p:sp>
        <p:nvSpPr>
          <p:cNvPr id="4" name="Slide Number Placeholder 3"/>
          <p:cNvSpPr>
            <a:spLocks noGrp="1"/>
          </p:cNvSpPr>
          <p:nvPr>
            <p:ph type="sldNum" sz="quarter" idx="5"/>
          </p:nvPr>
        </p:nvSpPr>
        <p:spPr/>
        <p:txBody>
          <a:bodyPr/>
          <a:lstStyle/>
          <a:p>
            <a:fld id="{ED8DF1AF-6F16-49DA-AB22-964A8BAD652A}" type="slidenum">
              <a:rPr lang="en-US" smtClean="0"/>
              <a:t>15</a:t>
            </a:fld>
            <a:endParaRPr lang="en-US"/>
          </a:p>
        </p:txBody>
      </p:sp>
    </p:spTree>
    <p:extLst>
      <p:ext uri="{BB962C8B-B14F-4D97-AF65-F5344CB8AC3E}">
        <p14:creationId xmlns:p14="http://schemas.microsoft.com/office/powerpoint/2010/main" val="212386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proposed outline for my topic. First we’ll refer to the legal history and culture in order to give some context on where our case took place and why the decision has sparked a wide debate. Next, we’ll talk about some general aspects of the Constitution of Ecuador, the rights and guarantees that are a part of it. We will also talk about the role of the Constitutional Court of Ecuador and then We’ll talk about Case No. 11-18-CN/19. We use numbers to refer to cases in Ecuador. For example, the first number is assigned to each case in chronological order, followed by the two last digits of the year in which it was received, the letters refer to the type or nature of the proceedings, in this case it’s a consult about constitutionality of a norm and the last two digits refer to the year of the decision. To avoid confusion I will refer to it as the case. </a:t>
            </a:r>
          </a:p>
          <a:p>
            <a:r>
              <a:rPr lang="en-US" dirty="0"/>
              <a:t>We’ll also refer to International sources in relation to the case and Ecuador’s internal legislation. And finally we’ll draw some conclusions.</a:t>
            </a:r>
          </a:p>
        </p:txBody>
      </p:sp>
      <p:sp>
        <p:nvSpPr>
          <p:cNvPr id="4" name="Slide Number Placeholder 3"/>
          <p:cNvSpPr>
            <a:spLocks noGrp="1"/>
          </p:cNvSpPr>
          <p:nvPr>
            <p:ph type="sldNum" sz="quarter" idx="5"/>
          </p:nvPr>
        </p:nvSpPr>
        <p:spPr/>
        <p:txBody>
          <a:bodyPr/>
          <a:lstStyle/>
          <a:p>
            <a:fld id="{ED8DF1AF-6F16-49DA-AB22-964A8BAD652A}" type="slidenum">
              <a:rPr lang="en-US" smtClean="0"/>
              <a:t>2</a:t>
            </a:fld>
            <a:endParaRPr lang="en-US"/>
          </a:p>
        </p:txBody>
      </p:sp>
    </p:spTree>
    <p:extLst>
      <p:ext uri="{BB962C8B-B14F-4D97-AF65-F5344CB8AC3E}">
        <p14:creationId xmlns:p14="http://schemas.microsoft.com/office/powerpoint/2010/main" val="185648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2742"/>
            <a:ext cx="5486400" cy="3600450"/>
          </a:xfrm>
        </p:spPr>
        <p:txBody>
          <a:bodyPr/>
          <a:lstStyle/>
          <a:p>
            <a:r>
              <a:rPr lang="en-US" dirty="0"/>
              <a:t>About Ecuador’s Legal history and culture from its early days as a Republic, Ecuador adopted the Roman concept of marriage in which the word </a:t>
            </a:r>
            <a:r>
              <a:rPr lang="en-US" dirty="0" err="1"/>
              <a:t>matrimonium</a:t>
            </a:r>
            <a:r>
              <a:rPr lang="en-US" dirty="0"/>
              <a:t> is made up by the root mater that alludes to the childbearing and the maternal role of women in marriage.</a:t>
            </a:r>
          </a:p>
          <a:p>
            <a:r>
              <a:rPr lang="en-US" dirty="0"/>
              <a:t>Inherited from colonization, Ecuadorian laws have certain signs of religious values and ideals, for example, until 1902 the Catholic church kept public registries for births, marriages and deaths. This changed with </a:t>
            </a:r>
            <a:r>
              <a:rPr lang="en-US" dirty="0" err="1"/>
              <a:t>Ecuadors</a:t>
            </a:r>
            <a:r>
              <a:rPr lang="en-US" dirty="0"/>
              <a:t> 12</a:t>
            </a:r>
            <a:r>
              <a:rPr lang="en-US" baseline="30000" dirty="0"/>
              <a:t>th</a:t>
            </a:r>
            <a:r>
              <a:rPr lang="en-US" dirty="0"/>
              <a:t> Constitution of 1906 in which Ecuador declared it is a secular state and also civil marriage and divorce were introduced by the Civil code of the same year.</a:t>
            </a:r>
          </a:p>
        </p:txBody>
      </p:sp>
      <p:sp>
        <p:nvSpPr>
          <p:cNvPr id="4" name="Slide Number Placeholder 3"/>
          <p:cNvSpPr>
            <a:spLocks noGrp="1"/>
          </p:cNvSpPr>
          <p:nvPr>
            <p:ph type="sldNum" sz="quarter" idx="5"/>
          </p:nvPr>
        </p:nvSpPr>
        <p:spPr/>
        <p:txBody>
          <a:bodyPr/>
          <a:lstStyle/>
          <a:p>
            <a:fld id="{ED8DF1AF-6F16-49DA-AB22-964A8BAD652A}" type="slidenum">
              <a:rPr lang="en-US" smtClean="0"/>
              <a:t>3</a:t>
            </a:fld>
            <a:endParaRPr lang="en-US" dirty="0"/>
          </a:p>
        </p:txBody>
      </p:sp>
    </p:spTree>
    <p:extLst>
      <p:ext uri="{BB962C8B-B14F-4D97-AF65-F5344CB8AC3E}">
        <p14:creationId xmlns:p14="http://schemas.microsoft.com/office/powerpoint/2010/main" val="2267321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Ecuador follows the civil law tradition and this means that we have a primarily legislative system, that organizes rules and principles in codes accessible to citizens and jurists. </a:t>
            </a:r>
          </a:p>
          <a:p>
            <a:r>
              <a:rPr lang="en-US" dirty="0"/>
              <a:t>Article 424 states that the Constitution is the supreme law, however, the constitution and international treaties about human rights that recognize rights in a more favorable way shall prevail.</a:t>
            </a:r>
          </a:p>
          <a:p>
            <a:r>
              <a:rPr lang="en-US" dirty="0"/>
              <a:t>Article 425 describes the hierarchy of Ecuadorian sources of law and this can be depicted by a pyramid in which we see the Constitution and treaties in the top tiers followed by organic and regular laws and all of the other manifestations of law that we can find in Ecuador.</a:t>
            </a:r>
          </a:p>
        </p:txBody>
      </p:sp>
      <p:sp>
        <p:nvSpPr>
          <p:cNvPr id="4" name="Slide Number Placeholder 3"/>
          <p:cNvSpPr>
            <a:spLocks noGrp="1"/>
          </p:cNvSpPr>
          <p:nvPr>
            <p:ph type="sldNum" sz="quarter" idx="5"/>
          </p:nvPr>
        </p:nvSpPr>
        <p:spPr/>
        <p:txBody>
          <a:bodyPr/>
          <a:lstStyle/>
          <a:p>
            <a:fld id="{ED8DF1AF-6F16-49DA-AB22-964A8BAD652A}" type="slidenum">
              <a:rPr lang="en-US" smtClean="0"/>
              <a:t>4</a:t>
            </a:fld>
            <a:endParaRPr lang="en-US" dirty="0"/>
          </a:p>
        </p:txBody>
      </p:sp>
    </p:spTree>
    <p:extLst>
      <p:ext uri="{BB962C8B-B14F-4D97-AF65-F5344CB8AC3E}">
        <p14:creationId xmlns:p14="http://schemas.microsoft.com/office/powerpoint/2010/main" val="351570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constitution of Ecuador is made up of 9 titles or sections. Article 10 states that every person, nation and community are bearers of and enjoy the rights guaranteed by the Constitution and International Instruments.</a:t>
            </a:r>
          </a:p>
          <a:p>
            <a:r>
              <a:rPr lang="en-US" dirty="0"/>
              <a:t>Some of the rights included in the constitution are of sumac </a:t>
            </a:r>
            <a:r>
              <a:rPr lang="en-US" dirty="0" err="1"/>
              <a:t>kawsay</a:t>
            </a:r>
            <a:r>
              <a:rPr lang="en-US" dirty="0"/>
              <a:t>, of priority persons and groups, of communities, peoples and nations, to participation, freedom, of nature and to protection.</a:t>
            </a:r>
          </a:p>
          <a:p>
            <a:r>
              <a:rPr lang="en-US" dirty="0"/>
              <a:t>Every right is complemented by principles for their enforcement, and responsibilities for the State to guard and give remedies where rights have not been observed.</a:t>
            </a:r>
          </a:p>
        </p:txBody>
      </p:sp>
      <p:sp>
        <p:nvSpPr>
          <p:cNvPr id="4" name="Slide Number Placeholder 3"/>
          <p:cNvSpPr>
            <a:spLocks noGrp="1"/>
          </p:cNvSpPr>
          <p:nvPr>
            <p:ph type="sldNum" sz="quarter" idx="5"/>
          </p:nvPr>
        </p:nvSpPr>
        <p:spPr/>
        <p:txBody>
          <a:bodyPr/>
          <a:lstStyle/>
          <a:p>
            <a:fld id="{ED8DF1AF-6F16-49DA-AB22-964A8BAD652A}" type="slidenum">
              <a:rPr lang="en-US" smtClean="0"/>
              <a:t>5</a:t>
            </a:fld>
            <a:endParaRPr lang="en-US"/>
          </a:p>
        </p:txBody>
      </p:sp>
    </p:spTree>
    <p:extLst>
      <p:ext uri="{BB962C8B-B14F-4D97-AF65-F5344CB8AC3E}">
        <p14:creationId xmlns:p14="http://schemas.microsoft.com/office/powerpoint/2010/main" val="1456225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 429 of the Constitution briefly describes the role and scope of jurisdiction of the Constitutional court of Ecuador. But this 10 boxes are the duties set forth in article 436 which, in addition to other duties established of the law are the limit to the role of the Court. This was explained to me by my professors comparing what is established by the law, specially on the realm of public law as the lines in a soccer field and the players can only act inside of these bounds and I will touch on this again when we talk about the case.</a:t>
            </a:r>
          </a:p>
        </p:txBody>
      </p:sp>
      <p:sp>
        <p:nvSpPr>
          <p:cNvPr id="4" name="Slide Number Placeholder 3"/>
          <p:cNvSpPr>
            <a:spLocks noGrp="1"/>
          </p:cNvSpPr>
          <p:nvPr>
            <p:ph type="sldNum" sz="quarter" idx="5"/>
          </p:nvPr>
        </p:nvSpPr>
        <p:spPr/>
        <p:txBody>
          <a:bodyPr/>
          <a:lstStyle/>
          <a:p>
            <a:fld id="{ED8DF1AF-6F16-49DA-AB22-964A8BAD652A}" type="slidenum">
              <a:rPr lang="en-US" smtClean="0"/>
              <a:t>6</a:t>
            </a:fld>
            <a:endParaRPr lang="en-US"/>
          </a:p>
        </p:txBody>
      </p:sp>
    </p:spTree>
    <p:extLst>
      <p:ext uri="{BB962C8B-B14F-4D97-AF65-F5344CB8AC3E}">
        <p14:creationId xmlns:p14="http://schemas.microsoft.com/office/powerpoint/2010/main" val="939835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talk about the case. The background is that in 2018 two Ecuadorian citizens attempted to celebrate their civil marriage. The way we celebrate civil marriage is very similar to the way it is done around the world: The couple attends an office of the Civil Registry and files a request, then a designated official celebrates the marriage, registers it and emits the marriage certificate.</a:t>
            </a:r>
          </a:p>
          <a:p>
            <a:r>
              <a:rPr lang="en-US" dirty="0"/>
              <a:t>However, in this case, the request was denied by the administrative authority, alleging that Ecuador’s internal law only allows marriage between men and women. The two citizens filed a protective claim, which is one of the mechanisms set forth by the Constitution and another specific law for Constitutional proceedings. They demanded the enforcement of Advisory Opinion OC-24/17 of the Inter American Court of Human rights and integral remedies. </a:t>
            </a:r>
          </a:p>
          <a:p>
            <a:r>
              <a:rPr lang="en-US" dirty="0"/>
              <a:t>The judge of first instance dismissed the claim and declared it inadmissible, arguing that Ecuador’s law is clear about marriage being only between men and women and recognizing that Ecuador, as a member State of the Organization of American States, has been compelled to recognize the right to marriage and the rights of families of same sex couples, the law needs to be reformed and as such, the applicable law is the is our current regulation. </a:t>
            </a:r>
          </a:p>
          <a:p>
            <a:endParaRPr lang="en-US" dirty="0"/>
          </a:p>
          <a:p>
            <a:r>
              <a:rPr lang="en-US" dirty="0"/>
              <a:t>The court of appeals however, decided to suspend the proceedings and redirected the claim to the Constitutional court as a consult of constitutionality of some rules by virtue of the favorability principle that we mentioned previously, and if there exists an instrument that gives a more favorable protection to rights, it is subject to the clause of direct application according to article 417.</a:t>
            </a:r>
          </a:p>
        </p:txBody>
      </p:sp>
      <p:sp>
        <p:nvSpPr>
          <p:cNvPr id="4" name="Slide Number Placeholder 3"/>
          <p:cNvSpPr>
            <a:spLocks noGrp="1"/>
          </p:cNvSpPr>
          <p:nvPr>
            <p:ph type="sldNum" sz="quarter" idx="5"/>
          </p:nvPr>
        </p:nvSpPr>
        <p:spPr/>
        <p:txBody>
          <a:bodyPr/>
          <a:lstStyle/>
          <a:p>
            <a:fld id="{ED8DF1AF-6F16-49DA-AB22-964A8BAD652A}" type="slidenum">
              <a:rPr lang="en-US" smtClean="0"/>
              <a:t>7</a:t>
            </a:fld>
            <a:endParaRPr lang="en-US"/>
          </a:p>
        </p:txBody>
      </p:sp>
    </p:spTree>
    <p:extLst>
      <p:ext uri="{BB962C8B-B14F-4D97-AF65-F5344CB8AC3E}">
        <p14:creationId xmlns:p14="http://schemas.microsoft.com/office/powerpoint/2010/main" val="428883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articles involved in the consult, of course non exclusive of others that may refer to the scope of the consult. At first glance you may notice that they share a common denominator: they give a concept of marriage as the union between and man and a woman. Article 67 of the Constitution begins by stablishing the duty of the State to protect the family in its various forms. This has been interpreted by the Constitution as a response to changes in our society that have resulted in a shift from the traditional image of a nuclear family made up of parents and children to a variety of expressions such as single parent family, a joint custody family, a family where children are left with other relatives due to migration, among others. So the intention was to have all families protected. Then it gives the concept of marriage giving relevance to free consent and the equality of rights, obligations and legal capacity that shall be present in the union. Then we have the concept given by the civil code which highlights the contractual nature of civil marriage and lastly, we have the concept presented by the Organic law of </a:t>
            </a:r>
            <a:r>
              <a:rPr lang="en-US" dirty="0" err="1"/>
              <a:t>identificacion</a:t>
            </a:r>
            <a:r>
              <a:rPr lang="en-US" dirty="0"/>
              <a:t>, civil data and public registry, which refers to how civil marriage is celebrated and registered.</a:t>
            </a:r>
          </a:p>
        </p:txBody>
      </p:sp>
      <p:sp>
        <p:nvSpPr>
          <p:cNvPr id="4" name="Slide Number Placeholder 3"/>
          <p:cNvSpPr>
            <a:spLocks noGrp="1"/>
          </p:cNvSpPr>
          <p:nvPr>
            <p:ph type="sldNum" sz="quarter" idx="5"/>
          </p:nvPr>
        </p:nvSpPr>
        <p:spPr/>
        <p:txBody>
          <a:bodyPr/>
          <a:lstStyle/>
          <a:p>
            <a:fld id="{ED8DF1AF-6F16-49DA-AB22-964A8BAD652A}" type="slidenum">
              <a:rPr lang="en-US" smtClean="0"/>
              <a:t>8</a:t>
            </a:fld>
            <a:endParaRPr lang="en-US"/>
          </a:p>
        </p:txBody>
      </p:sp>
    </p:spTree>
    <p:extLst>
      <p:ext uri="{BB962C8B-B14F-4D97-AF65-F5344CB8AC3E}">
        <p14:creationId xmlns:p14="http://schemas.microsoft.com/office/powerpoint/2010/main" val="3785199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solve the case, the Constitutional Court posed the following questions: First, whether advisory opinion oc-24/17 is an international instrument that shall be subject to the clause of immediate application. For this, surely, we should establish whether the opinion can be considered an international instrument, if it gives more favorable protection to the rights of the plaintiffs.</a:t>
            </a:r>
          </a:p>
          <a:p>
            <a:r>
              <a:rPr lang="en-US" dirty="0"/>
              <a:t>Second, if the contents of the advisory opinion contradict article 67 of the Constitution which is also relevant in determining whether it offers greater protection. And lastly, if the advisory opinion is applicable in the Ecuadorian legal system, what the effects would be in relation to public and judiciary officials, as these agents have to exercise their duties in observance and respect of the rights of people. Another interesting fact to point out is that although we listed three different norms that were originally submitted to consult, the CC stated that it would only consider article 67 from the constitution for the analysis.</a:t>
            </a:r>
          </a:p>
        </p:txBody>
      </p:sp>
      <p:sp>
        <p:nvSpPr>
          <p:cNvPr id="4" name="Slide Number Placeholder 3"/>
          <p:cNvSpPr>
            <a:spLocks noGrp="1"/>
          </p:cNvSpPr>
          <p:nvPr>
            <p:ph type="sldNum" sz="quarter" idx="5"/>
          </p:nvPr>
        </p:nvSpPr>
        <p:spPr/>
        <p:txBody>
          <a:bodyPr/>
          <a:lstStyle/>
          <a:p>
            <a:fld id="{ED8DF1AF-6F16-49DA-AB22-964A8BAD652A}" type="slidenum">
              <a:rPr lang="en-US" smtClean="0"/>
              <a:t>9</a:t>
            </a:fld>
            <a:endParaRPr lang="en-US"/>
          </a:p>
        </p:txBody>
      </p:sp>
    </p:spTree>
    <p:extLst>
      <p:ext uri="{BB962C8B-B14F-4D97-AF65-F5344CB8AC3E}">
        <p14:creationId xmlns:p14="http://schemas.microsoft.com/office/powerpoint/2010/main" val="3955645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9C77591-8DF0-4059-AC32-BB4E143C3341}" type="datetime1">
              <a:rPr lang="en-US" smtClean="0"/>
              <a:t>3/18/2021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E046D-5CBB-4C8D-A4DE-5DFE51BA8D1C}" type="slidenum">
              <a:rPr lang="en-US" smtClean="0"/>
              <a:t>‹#›</a:t>
            </a:fld>
            <a:endParaRPr lang="en-US"/>
          </a:p>
        </p:txBody>
      </p:sp>
    </p:spTree>
    <p:extLst>
      <p:ext uri="{BB962C8B-B14F-4D97-AF65-F5344CB8AC3E}">
        <p14:creationId xmlns:p14="http://schemas.microsoft.com/office/powerpoint/2010/main" val="8509721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FB094-834E-4698-BFAA-76E40271069B}" type="datetime1">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E046D-5CBB-4C8D-A4DE-5DFE51BA8D1C}" type="slidenum">
              <a:rPr lang="en-US" smtClean="0"/>
              <a:t>‹#›</a:t>
            </a:fld>
            <a:endParaRPr lang="en-US"/>
          </a:p>
        </p:txBody>
      </p:sp>
    </p:spTree>
    <p:extLst>
      <p:ext uri="{BB962C8B-B14F-4D97-AF65-F5344CB8AC3E}">
        <p14:creationId xmlns:p14="http://schemas.microsoft.com/office/powerpoint/2010/main" val="1732094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DEAA71-6DB8-44E2-B646-98181243D8DB}" type="datetime1">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E046D-5CBB-4C8D-A4DE-5DFE51BA8D1C}" type="slidenum">
              <a:rPr lang="en-US" smtClean="0"/>
              <a:t>‹#›</a:t>
            </a:fld>
            <a:endParaRPr lang="en-US"/>
          </a:p>
        </p:txBody>
      </p:sp>
    </p:spTree>
    <p:extLst>
      <p:ext uri="{BB962C8B-B14F-4D97-AF65-F5344CB8AC3E}">
        <p14:creationId xmlns:p14="http://schemas.microsoft.com/office/powerpoint/2010/main" val="397693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FB9641-B8B8-4534-831E-57854BD0E85F}" type="datetime1">
              <a:rPr lang="en-US" smtClean="0"/>
              <a:t>3/18/2021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E046D-5CBB-4C8D-A4DE-5DFE51BA8D1C}" type="slidenum">
              <a:rPr lang="en-US" smtClean="0"/>
              <a:t>‹#›</a:t>
            </a:fld>
            <a:endParaRPr lang="en-US"/>
          </a:p>
        </p:txBody>
      </p:sp>
    </p:spTree>
    <p:extLst>
      <p:ext uri="{BB962C8B-B14F-4D97-AF65-F5344CB8AC3E}">
        <p14:creationId xmlns:p14="http://schemas.microsoft.com/office/powerpoint/2010/main" val="2518915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3C3764B-F39E-4348-BBEF-1B001BE64324}" type="datetime1">
              <a:rPr lang="en-US" smtClean="0"/>
              <a:t>3/18/2021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E046D-5CBB-4C8D-A4DE-5DFE51BA8D1C}" type="slidenum">
              <a:rPr lang="en-US" smtClean="0"/>
              <a:t>‹#›</a:t>
            </a:fld>
            <a:endParaRPr lang="en-US"/>
          </a:p>
        </p:txBody>
      </p:sp>
    </p:spTree>
    <p:extLst>
      <p:ext uri="{BB962C8B-B14F-4D97-AF65-F5344CB8AC3E}">
        <p14:creationId xmlns:p14="http://schemas.microsoft.com/office/powerpoint/2010/main" val="197965295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8021519-6A75-47C6-B54F-0B98486BD89D}" type="datetime1">
              <a:rPr lang="en-US" smtClean="0"/>
              <a:t>3/18/2021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0FE046D-5CBB-4C8D-A4DE-5DFE51BA8D1C}" type="slidenum">
              <a:rPr lang="en-US" smtClean="0"/>
              <a:t>‹#›</a:t>
            </a:fld>
            <a:endParaRPr lang="en-US"/>
          </a:p>
        </p:txBody>
      </p:sp>
    </p:spTree>
    <p:extLst>
      <p:ext uri="{BB962C8B-B14F-4D97-AF65-F5344CB8AC3E}">
        <p14:creationId xmlns:p14="http://schemas.microsoft.com/office/powerpoint/2010/main" val="819742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CAFC286-F42F-4F15-AEAC-4BC1A352F782}" type="datetime1">
              <a:rPr lang="en-US" smtClean="0"/>
              <a:t>3/18/2021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E046D-5CBB-4C8D-A4DE-5DFE51BA8D1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21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375261-6BB8-4D8A-875B-2A792F29BCA9}" type="datetime1">
              <a:rPr lang="en-US" smtClean="0"/>
              <a:t>3/18/2021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FE046D-5CBB-4C8D-A4DE-5DFE51BA8D1C}" type="slidenum">
              <a:rPr lang="en-US" smtClean="0"/>
              <a:t>‹#›</a:t>
            </a:fld>
            <a:endParaRPr lang="en-US"/>
          </a:p>
        </p:txBody>
      </p:sp>
    </p:spTree>
    <p:extLst>
      <p:ext uri="{BB962C8B-B14F-4D97-AF65-F5344CB8AC3E}">
        <p14:creationId xmlns:p14="http://schemas.microsoft.com/office/powerpoint/2010/main" val="354721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92D64-5E4F-4897-A9B4-54361D1A0BA4}" type="datetime1">
              <a:rPr lang="en-US" smtClean="0"/>
              <a:t>3/18/2021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FE046D-5CBB-4C8D-A4DE-5DFE51BA8D1C}" type="slidenum">
              <a:rPr lang="en-US" smtClean="0"/>
              <a:t>‹#›</a:t>
            </a:fld>
            <a:endParaRPr lang="en-US"/>
          </a:p>
        </p:txBody>
      </p:sp>
    </p:spTree>
    <p:extLst>
      <p:ext uri="{BB962C8B-B14F-4D97-AF65-F5344CB8AC3E}">
        <p14:creationId xmlns:p14="http://schemas.microsoft.com/office/powerpoint/2010/main" val="429048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4788B721-9B75-4D94-9AD6-285C40BDA6E1}" type="datetime1">
              <a:rPr lang="en-US" smtClean="0"/>
              <a:t>3/18/2021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40FE046D-5CBB-4C8D-A4DE-5DFE51BA8D1C}" type="slidenum">
              <a:rPr lang="en-US" smtClean="0"/>
              <a:t>‹#›</a:t>
            </a:fld>
            <a:endParaRPr lang="en-US"/>
          </a:p>
        </p:txBody>
      </p:sp>
    </p:spTree>
    <p:extLst>
      <p:ext uri="{BB962C8B-B14F-4D97-AF65-F5344CB8AC3E}">
        <p14:creationId xmlns:p14="http://schemas.microsoft.com/office/powerpoint/2010/main" val="92126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8AD6B44-255E-43AE-8FE6-6C5F3FD78E6F}" type="datetime1">
              <a:rPr lang="en-US" smtClean="0"/>
              <a:t>3/18/2021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40FE046D-5CBB-4C8D-A4DE-5DFE51BA8D1C}" type="slidenum">
              <a:rPr lang="en-US" smtClean="0"/>
              <a:t>‹#›</a:t>
            </a:fld>
            <a:endParaRPr lang="en-US"/>
          </a:p>
        </p:txBody>
      </p:sp>
    </p:spTree>
    <p:extLst>
      <p:ext uri="{BB962C8B-B14F-4D97-AF65-F5344CB8AC3E}">
        <p14:creationId xmlns:p14="http://schemas.microsoft.com/office/powerpoint/2010/main" val="384905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7A88226-E286-44D6-A130-D503C34C8FB5}" type="datetime1">
              <a:rPr lang="en-US" smtClean="0"/>
              <a:t>3/18/2021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0FE046D-5CBB-4C8D-A4DE-5DFE51BA8D1C}" type="slidenum">
              <a:rPr lang="en-US" smtClean="0"/>
              <a:t>‹#›</a:t>
            </a:fld>
            <a:endParaRPr lang="en-US"/>
          </a:p>
        </p:txBody>
      </p:sp>
    </p:spTree>
    <p:extLst>
      <p:ext uri="{BB962C8B-B14F-4D97-AF65-F5344CB8AC3E}">
        <p14:creationId xmlns:p14="http://schemas.microsoft.com/office/powerpoint/2010/main" val="99921138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41810-B9F5-4E70-B5F1-AFF7A105B35F}"/>
              </a:ext>
            </a:extLst>
          </p:cNvPr>
          <p:cNvSpPr>
            <a:spLocks noGrp="1"/>
          </p:cNvSpPr>
          <p:nvPr>
            <p:ph type="ctrTitle"/>
          </p:nvPr>
        </p:nvSpPr>
        <p:spPr>
          <a:xfrm>
            <a:off x="1600200" y="2286000"/>
            <a:ext cx="8991600" cy="1828800"/>
          </a:xfrm>
          <a:noFill/>
          <a:ln>
            <a:solidFill>
              <a:schemeClr val="tx1"/>
            </a:solidFill>
          </a:ln>
        </p:spPr>
        <p:txBody>
          <a:bodyPr>
            <a:normAutofit/>
          </a:bodyPr>
          <a:lstStyle/>
          <a:p>
            <a:r>
              <a:rPr lang="en-US" sz="2500" b="1" dirty="0">
                <a:solidFill>
                  <a:schemeClr val="tx1"/>
                </a:solidFill>
              </a:rPr>
              <a:t>Same sex marriage in Ecuador: a perspective from the Ecuadorian Constitution and Laws v. International Law.</a:t>
            </a:r>
          </a:p>
        </p:txBody>
      </p:sp>
      <p:sp>
        <p:nvSpPr>
          <p:cNvPr id="3" name="Subtitle 2">
            <a:extLst>
              <a:ext uri="{FF2B5EF4-FFF2-40B4-BE49-F238E27FC236}">
                <a16:creationId xmlns:a16="http://schemas.microsoft.com/office/drawing/2014/main" id="{C127E2E8-450C-414A-A22B-23C716DAB2C9}"/>
              </a:ext>
            </a:extLst>
          </p:cNvPr>
          <p:cNvSpPr>
            <a:spLocks noGrp="1"/>
          </p:cNvSpPr>
          <p:nvPr>
            <p:ph type="subTitle" idx="1"/>
          </p:nvPr>
        </p:nvSpPr>
        <p:spPr>
          <a:xfrm>
            <a:off x="2377440" y="4483290"/>
            <a:ext cx="7119366" cy="1828800"/>
          </a:xfrm>
        </p:spPr>
        <p:txBody>
          <a:bodyPr>
            <a:normAutofit/>
          </a:bodyPr>
          <a:lstStyle/>
          <a:p>
            <a:r>
              <a:rPr lang="en-US" sz="2400" b="1" dirty="0"/>
              <a:t>Joyce </a:t>
            </a:r>
            <a:r>
              <a:rPr lang="en-US" sz="2400" b="1" dirty="0" err="1"/>
              <a:t>Maddeline</a:t>
            </a:r>
            <a:r>
              <a:rPr lang="en-US" sz="2400" b="1" dirty="0"/>
              <a:t> Almeida Ponce</a:t>
            </a:r>
          </a:p>
          <a:p>
            <a:r>
              <a:rPr lang="en-US" sz="2400" b="1" dirty="0"/>
              <a:t>LLM Candidate</a:t>
            </a:r>
          </a:p>
          <a:p>
            <a:r>
              <a:rPr lang="en-US" sz="2400" b="1" dirty="0"/>
              <a:t>International Human Rights Law Track</a:t>
            </a:r>
          </a:p>
        </p:txBody>
      </p:sp>
      <p:sp>
        <p:nvSpPr>
          <p:cNvPr id="4" name="Slide Number Placeholder 3">
            <a:extLst>
              <a:ext uri="{FF2B5EF4-FFF2-40B4-BE49-F238E27FC236}">
                <a16:creationId xmlns:a16="http://schemas.microsoft.com/office/drawing/2014/main" id="{B4D66EF4-876D-4FF9-AF35-15C46AF97E32}"/>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40FE046D-5CBB-4C8D-A4DE-5DFE51BA8D1C}" type="slidenum">
              <a:rPr lang="en-US" smtClean="0"/>
              <a:pPr>
                <a:lnSpc>
                  <a:spcPct val="90000"/>
                </a:lnSpc>
                <a:spcAft>
                  <a:spcPts val="600"/>
                </a:spcAft>
              </a:pPr>
              <a:t>1</a:t>
            </a:fld>
            <a:endParaRPr lang="en-US"/>
          </a:p>
        </p:txBody>
      </p:sp>
    </p:spTree>
    <p:extLst>
      <p:ext uri="{BB962C8B-B14F-4D97-AF65-F5344CB8AC3E}">
        <p14:creationId xmlns:p14="http://schemas.microsoft.com/office/powerpoint/2010/main" val="125121964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6E3008-7714-4083-9594-7B7A94775556}"/>
              </a:ext>
            </a:extLst>
          </p:cNvPr>
          <p:cNvSpPr>
            <a:spLocks noGrp="1"/>
          </p:cNvSpPr>
          <p:nvPr>
            <p:ph type="title"/>
          </p:nvPr>
        </p:nvSpPr>
        <p:spPr>
          <a:xfrm>
            <a:off x="596113" y="378581"/>
            <a:ext cx="6352423" cy="1261533"/>
          </a:xfrm>
          <a:noFill/>
          <a:ln>
            <a:solidFill>
              <a:schemeClr val="bg1"/>
            </a:solidFill>
          </a:ln>
        </p:spPr>
        <p:txBody>
          <a:bodyPr wrap="square">
            <a:noAutofit/>
          </a:bodyPr>
          <a:lstStyle/>
          <a:p>
            <a:r>
              <a:rPr lang="en-US" dirty="0">
                <a:solidFill>
                  <a:schemeClr val="bg1"/>
                </a:solidFill>
              </a:rPr>
              <a:t>4. International sources: Advisory opinion OC-24/17</a:t>
            </a:r>
            <a:br>
              <a:rPr lang="en-US"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6FCBA0B9-0395-4D87-A181-88D8E20CB8D3}"/>
              </a:ext>
            </a:extLst>
          </p:cNvPr>
          <p:cNvSpPr>
            <a:spLocks noGrp="1"/>
          </p:cNvSpPr>
          <p:nvPr>
            <p:ph idx="1"/>
          </p:nvPr>
        </p:nvSpPr>
        <p:spPr>
          <a:xfrm>
            <a:off x="304800" y="1814286"/>
            <a:ext cx="6966857" cy="4665134"/>
          </a:xfrm>
        </p:spPr>
        <p:txBody>
          <a:bodyPr>
            <a:normAutofit/>
          </a:bodyPr>
          <a:lstStyle/>
          <a:p>
            <a:pPr algn="just">
              <a:lnSpc>
                <a:spcPct val="90000"/>
              </a:lnSpc>
            </a:pPr>
            <a:r>
              <a:rPr lang="en-US" sz="2000" dirty="0">
                <a:solidFill>
                  <a:schemeClr val="bg1"/>
                </a:solidFill>
              </a:rPr>
              <a:t>On 24 November 2017, the Court issued the advisory opinion wherein it acknowledged that sexual orientation, gender identity and gender expression are categories protected by the Convention’s equality and non-discrimination guarantees. </a:t>
            </a:r>
          </a:p>
          <a:p>
            <a:pPr algn="just">
              <a:lnSpc>
                <a:spcPct val="90000"/>
              </a:lnSpc>
            </a:pPr>
            <a:r>
              <a:rPr lang="en-US" sz="2000" dirty="0">
                <a:solidFill>
                  <a:schemeClr val="bg1"/>
                </a:solidFill>
              </a:rPr>
              <a:t>According to the Court, Article 1(1) of the ACHR prohibits denying or restricting rights “recognized to the individual” on the grounds of sexual orientation, gender identity or gender expression. </a:t>
            </a:r>
          </a:p>
          <a:p>
            <a:pPr algn="just">
              <a:lnSpc>
                <a:spcPct val="90000"/>
              </a:lnSpc>
            </a:pPr>
            <a:r>
              <a:rPr lang="en-US" sz="2000" dirty="0">
                <a:solidFill>
                  <a:schemeClr val="bg1"/>
                </a:solidFill>
              </a:rPr>
              <a:t>[A]</a:t>
            </a:r>
            <a:r>
              <a:rPr lang="en-US" sz="2000" dirty="0" err="1">
                <a:solidFill>
                  <a:schemeClr val="bg1"/>
                </a:solidFill>
              </a:rPr>
              <a:t>ny</a:t>
            </a:r>
            <a:r>
              <a:rPr lang="en-US" sz="2000" dirty="0">
                <a:solidFill>
                  <a:schemeClr val="bg1"/>
                </a:solidFill>
              </a:rPr>
              <a:t> state measure that results in differential treatment to one of those categories must pass a three-part test: 1) the ends must be imperative; 2) the means must be adequate, truly enabling of the ends, and necessary (that is, not replaceable by less harmful means); and 3) the measure must be strictly proportional, meaning its benefits must clearly outweigh the restrictions imposed on human rights principles. </a:t>
            </a:r>
          </a:p>
        </p:txBody>
      </p:sp>
      <p:pic>
        <p:nvPicPr>
          <p:cNvPr id="4098" name="Picture 2" descr="Organization of American States (OAS) – Leo S. Rowe Pan American Fund | PhD  Graduate Education at Northeastern University">
            <a:extLst>
              <a:ext uri="{FF2B5EF4-FFF2-40B4-BE49-F238E27FC236}">
                <a16:creationId xmlns:a16="http://schemas.microsoft.com/office/drawing/2014/main" id="{E0538A43-6A05-4426-AE48-14B1E054280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18308" y="638946"/>
            <a:ext cx="2640924" cy="26291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apoport Center for Human Rights and Justice | The Need To Increase  Participatory Mechanisms at the Inter-American Court of Human Rights">
            <a:extLst>
              <a:ext uri="{FF2B5EF4-FFF2-40B4-BE49-F238E27FC236}">
                <a16:creationId xmlns:a16="http://schemas.microsoft.com/office/drawing/2014/main" id="{9EFF577D-C326-4040-8D7E-0A9155FF112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29008" y="3962611"/>
            <a:ext cx="3419524" cy="171831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76CA471-C99D-4032-8238-2D006C424F9B}"/>
              </a:ext>
            </a:extLst>
          </p:cNvPr>
          <p:cNvSpPr>
            <a:spLocks noGrp="1"/>
          </p:cNvSpPr>
          <p:nvPr>
            <p:ph type="sldNum" sz="quarter" idx="12"/>
          </p:nvPr>
        </p:nvSpPr>
        <p:spPr/>
        <p:txBody>
          <a:bodyPr/>
          <a:lstStyle/>
          <a:p>
            <a:fld id="{40FE046D-5CBB-4C8D-A4DE-5DFE51BA8D1C}" type="slidenum">
              <a:rPr lang="en-US" smtClean="0"/>
              <a:t>10</a:t>
            </a:fld>
            <a:endParaRPr lang="en-US"/>
          </a:p>
        </p:txBody>
      </p:sp>
    </p:spTree>
    <p:extLst>
      <p:ext uri="{BB962C8B-B14F-4D97-AF65-F5344CB8AC3E}">
        <p14:creationId xmlns:p14="http://schemas.microsoft.com/office/powerpoint/2010/main" val="3689097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AD8B-3DCE-4A7B-AA8E-4B0D0D1E64A1}"/>
              </a:ext>
            </a:extLst>
          </p:cNvPr>
          <p:cNvSpPr>
            <a:spLocks noGrp="1"/>
          </p:cNvSpPr>
          <p:nvPr>
            <p:ph type="title"/>
          </p:nvPr>
        </p:nvSpPr>
        <p:spPr>
          <a:xfrm>
            <a:off x="2231136" y="387917"/>
            <a:ext cx="7729728" cy="1188720"/>
          </a:xfrm>
        </p:spPr>
        <p:txBody>
          <a:bodyPr/>
          <a:lstStyle/>
          <a:p>
            <a:r>
              <a:rPr lang="en-US" dirty="0"/>
              <a:t>4. THE CASE</a:t>
            </a:r>
          </a:p>
        </p:txBody>
      </p:sp>
      <p:sp>
        <p:nvSpPr>
          <p:cNvPr id="3" name="Content Placeholder 2">
            <a:extLst>
              <a:ext uri="{FF2B5EF4-FFF2-40B4-BE49-F238E27FC236}">
                <a16:creationId xmlns:a16="http://schemas.microsoft.com/office/drawing/2014/main" id="{4DBE3D47-5A41-4AE3-ABE4-16C826C33E46}"/>
              </a:ext>
            </a:extLst>
          </p:cNvPr>
          <p:cNvSpPr>
            <a:spLocks noGrp="1"/>
          </p:cNvSpPr>
          <p:nvPr>
            <p:ph idx="1"/>
          </p:nvPr>
        </p:nvSpPr>
        <p:spPr>
          <a:xfrm>
            <a:off x="576775" y="1828800"/>
            <a:ext cx="10947568" cy="4641283"/>
          </a:xfrm>
        </p:spPr>
        <p:txBody>
          <a:bodyPr>
            <a:normAutofit/>
          </a:bodyPr>
          <a:lstStyle/>
          <a:p>
            <a:r>
              <a:rPr lang="en-US" sz="2400" dirty="0"/>
              <a:t>The Constitutional Court based their decision in the following arguments:</a:t>
            </a:r>
          </a:p>
          <a:p>
            <a:pPr lvl="1"/>
            <a:r>
              <a:rPr lang="en-US" sz="2000" dirty="0">
                <a:solidFill>
                  <a:schemeClr val="tx1"/>
                </a:solidFill>
              </a:rPr>
              <a:t>All rights contemplated in International Instruments are part of Ecuador’s law.</a:t>
            </a:r>
          </a:p>
          <a:p>
            <a:pPr lvl="1"/>
            <a:r>
              <a:rPr lang="en-US" sz="2000" dirty="0">
                <a:solidFill>
                  <a:schemeClr val="tx1"/>
                </a:solidFill>
              </a:rPr>
              <a:t>That being a part of the OAS, binds not only the State member but all its organs and this includes carrying out conventionality control.</a:t>
            </a:r>
          </a:p>
          <a:p>
            <a:pPr lvl="1"/>
            <a:r>
              <a:rPr lang="en-US" sz="2000" dirty="0">
                <a:solidFill>
                  <a:schemeClr val="tx1"/>
                </a:solidFill>
              </a:rPr>
              <a:t>Applying evolutive interpretation to the articles of the Constitution regarding marriage and family.</a:t>
            </a:r>
          </a:p>
          <a:p>
            <a:pPr lvl="1"/>
            <a:r>
              <a:rPr lang="en-US" sz="2000" dirty="0">
                <a:solidFill>
                  <a:schemeClr val="tx1"/>
                </a:solidFill>
              </a:rPr>
              <a:t>Analyzing the implementation and enforcement of Advisory opinions, specifically OC-24/17.</a:t>
            </a:r>
          </a:p>
          <a:p>
            <a:pPr>
              <a:buFont typeface="Wingdings" panose="05000000000000000000" pitchFamily="2" charset="2"/>
              <a:buChar char="ü"/>
            </a:pPr>
            <a:r>
              <a:rPr lang="en-US" sz="2400" dirty="0"/>
              <a:t>The Court decided that there is no contradiction between the Constitution and the opinion. That both norms are complementary and as such, the marriage between the plaintiffs shall be celebrated.</a:t>
            </a:r>
          </a:p>
          <a:p>
            <a:pPr>
              <a:buFont typeface="Wingdings" panose="05000000000000000000" pitchFamily="2" charset="2"/>
              <a:buChar char="ü"/>
            </a:pPr>
            <a:r>
              <a:rPr lang="en-US" sz="2400" dirty="0"/>
              <a:t>The last point of the decision was interesting, as it states that:  </a:t>
            </a:r>
            <a:r>
              <a:rPr lang="en-US" sz="2400" b="1" dirty="0"/>
              <a:t>An amendment or reforms to the constitution and the law are not necessary.</a:t>
            </a:r>
          </a:p>
          <a:p>
            <a:pPr>
              <a:buFont typeface="Wingdings" panose="05000000000000000000" pitchFamily="2" charset="2"/>
              <a:buChar char="ü"/>
            </a:pPr>
            <a:endParaRPr lang="en-US" sz="2400" dirty="0"/>
          </a:p>
        </p:txBody>
      </p:sp>
      <p:sp>
        <p:nvSpPr>
          <p:cNvPr id="4" name="Slide Number Placeholder 3">
            <a:extLst>
              <a:ext uri="{FF2B5EF4-FFF2-40B4-BE49-F238E27FC236}">
                <a16:creationId xmlns:a16="http://schemas.microsoft.com/office/drawing/2014/main" id="{3CDFEA4B-6F70-48A1-93A8-937348AA9434}"/>
              </a:ext>
            </a:extLst>
          </p:cNvPr>
          <p:cNvSpPr>
            <a:spLocks noGrp="1"/>
          </p:cNvSpPr>
          <p:nvPr>
            <p:ph type="sldNum" sz="quarter" idx="12"/>
          </p:nvPr>
        </p:nvSpPr>
        <p:spPr/>
        <p:txBody>
          <a:bodyPr/>
          <a:lstStyle/>
          <a:p>
            <a:fld id="{40FE046D-5CBB-4C8D-A4DE-5DFE51BA8D1C}" type="slidenum">
              <a:rPr lang="en-US" smtClean="0"/>
              <a:t>11</a:t>
            </a:fld>
            <a:endParaRPr lang="en-US"/>
          </a:p>
        </p:txBody>
      </p:sp>
    </p:spTree>
    <p:extLst>
      <p:ext uri="{BB962C8B-B14F-4D97-AF65-F5344CB8AC3E}">
        <p14:creationId xmlns:p14="http://schemas.microsoft.com/office/powerpoint/2010/main" val="1820662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3764AE-D7B7-4CB5-A0E1-2885E459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FA9F5BF-CCD8-4881-9CAC-A3C315515DB6}"/>
              </a:ext>
            </a:extLst>
          </p:cNvPr>
          <p:cNvSpPr>
            <a:spLocks noGrp="1"/>
          </p:cNvSpPr>
          <p:nvPr>
            <p:ph type="title"/>
          </p:nvPr>
        </p:nvSpPr>
        <p:spPr>
          <a:xfrm>
            <a:off x="537563" y="2099144"/>
            <a:ext cx="3610691" cy="2673194"/>
          </a:xfrm>
          <a:noFill/>
          <a:ln>
            <a:solidFill>
              <a:schemeClr val="tx1">
                <a:lumMod val="85000"/>
                <a:lumOff val="15000"/>
              </a:schemeClr>
            </a:solidFill>
          </a:ln>
        </p:spPr>
        <p:txBody>
          <a:bodyPr>
            <a:normAutofit/>
          </a:bodyPr>
          <a:lstStyle/>
          <a:p>
            <a:r>
              <a:rPr lang="en-US" sz="2400" dirty="0">
                <a:solidFill>
                  <a:schemeClr val="tx1">
                    <a:lumMod val="95000"/>
                    <a:lumOff val="5000"/>
                  </a:schemeClr>
                </a:solidFill>
              </a:rPr>
              <a:t>4. International sources: ADVISORY OPINIONS</a:t>
            </a:r>
          </a:p>
        </p:txBody>
      </p:sp>
      <p:sp useBgFill="1">
        <p:nvSpPr>
          <p:cNvPr id="13" name="Rectangle 12">
            <a:extLst>
              <a:ext uri="{FF2B5EF4-FFF2-40B4-BE49-F238E27FC236}">
                <a16:creationId xmlns:a16="http://schemas.microsoft.com/office/drawing/2014/main" id="{329C095C-3AB6-49D8-9436-3672566FE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F88CEB-85AF-4B1B-8378-793CADEB27D1}"/>
              </a:ext>
            </a:extLst>
          </p:cNvPr>
          <p:cNvSpPr>
            <a:spLocks noGrp="1"/>
          </p:cNvSpPr>
          <p:nvPr>
            <p:ph idx="1"/>
          </p:nvPr>
        </p:nvSpPr>
        <p:spPr>
          <a:xfrm>
            <a:off x="5191859" y="275771"/>
            <a:ext cx="6854998" cy="6255657"/>
          </a:xfrm>
        </p:spPr>
        <p:txBody>
          <a:bodyPr anchor="ctr">
            <a:normAutofit/>
          </a:bodyPr>
          <a:lstStyle/>
          <a:p>
            <a:r>
              <a:rPr lang="en-US" sz="2000" dirty="0">
                <a:solidFill>
                  <a:schemeClr val="tx1"/>
                </a:solidFill>
              </a:rPr>
              <a:t>STATUTE OF THE INTER-AMERICAN COURT OF HUMAN RIGHTS</a:t>
            </a:r>
          </a:p>
          <a:p>
            <a:r>
              <a:rPr lang="en-US" sz="2000" dirty="0">
                <a:solidFill>
                  <a:schemeClr val="tx1"/>
                </a:solidFill>
              </a:rPr>
              <a:t>According to Article 2 of the Statute of the IACHR, the Court has jurisdictional and advisory powers.</a:t>
            </a:r>
          </a:p>
          <a:p>
            <a:r>
              <a:rPr lang="en-US" sz="2000" dirty="0">
                <a:solidFill>
                  <a:schemeClr val="tx1"/>
                </a:solidFill>
              </a:rPr>
              <a:t>AMERICAN CONVENTION ON HUMAN RIGHTS "PACT OF SAN JOSE, COSTA RICA</a:t>
            </a:r>
          </a:p>
          <a:p>
            <a:r>
              <a:rPr lang="en-US" sz="2000" dirty="0">
                <a:solidFill>
                  <a:schemeClr val="tx1"/>
                </a:solidFill>
              </a:rPr>
              <a:t>Article 64 1. The member states of the Organization may consult the Court regarding the interpretation of this Convention or of other treaties concerning the protection of human rights in the American states. (…)</a:t>
            </a:r>
          </a:p>
          <a:p>
            <a:r>
              <a:rPr lang="en-US" sz="2000" dirty="0">
                <a:solidFill>
                  <a:schemeClr val="tx1"/>
                </a:solidFill>
              </a:rPr>
              <a:t>2. The Court, at the request of a member state of the Organization, may provide that state with opinions regarding the compatibility of any of its domestic laws with the aforesaid international instruments.</a:t>
            </a:r>
          </a:p>
          <a:p>
            <a:r>
              <a:rPr lang="en-US" sz="2000" dirty="0">
                <a:solidFill>
                  <a:schemeClr val="tx1"/>
                </a:solidFill>
              </a:rPr>
              <a:t>The  advisory competence is exercised, when this body issues non-binding opinions, unlike the judgments.</a:t>
            </a:r>
          </a:p>
        </p:txBody>
      </p:sp>
      <p:sp>
        <p:nvSpPr>
          <p:cNvPr id="7" name="Slide Number Placeholder 6">
            <a:extLst>
              <a:ext uri="{FF2B5EF4-FFF2-40B4-BE49-F238E27FC236}">
                <a16:creationId xmlns:a16="http://schemas.microsoft.com/office/drawing/2014/main" id="{77AB4734-F2B1-471E-8122-368F9B1CA9C6}"/>
              </a:ext>
            </a:extLst>
          </p:cNvPr>
          <p:cNvSpPr>
            <a:spLocks noGrp="1"/>
          </p:cNvSpPr>
          <p:nvPr>
            <p:ph type="sldNum" sz="quarter" idx="12"/>
          </p:nvPr>
        </p:nvSpPr>
        <p:spPr/>
        <p:txBody>
          <a:bodyPr/>
          <a:lstStyle/>
          <a:p>
            <a:fld id="{40FE046D-5CBB-4C8D-A4DE-5DFE51BA8D1C}" type="slidenum">
              <a:rPr lang="en-US" smtClean="0"/>
              <a:t>12</a:t>
            </a:fld>
            <a:endParaRPr lang="en-US"/>
          </a:p>
        </p:txBody>
      </p:sp>
    </p:spTree>
    <p:extLst>
      <p:ext uri="{BB962C8B-B14F-4D97-AF65-F5344CB8AC3E}">
        <p14:creationId xmlns:p14="http://schemas.microsoft.com/office/powerpoint/2010/main" val="319771519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D2ED89-5AE9-4E9E-B74C-07803A862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9948" y="0"/>
            <a:ext cx="673210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BE01A5-FF1F-4F4F-A349-553704A6E5DF}"/>
              </a:ext>
            </a:extLst>
          </p:cNvPr>
          <p:cNvSpPr>
            <a:spLocks noGrp="1"/>
          </p:cNvSpPr>
          <p:nvPr>
            <p:ph type="title"/>
          </p:nvPr>
        </p:nvSpPr>
        <p:spPr>
          <a:xfrm>
            <a:off x="1775579" y="458665"/>
            <a:ext cx="8669868" cy="1188720"/>
          </a:xfrm>
          <a:solidFill>
            <a:srgbClr val="FFFFFF"/>
          </a:solidFill>
          <a:ln>
            <a:solidFill>
              <a:srgbClr val="404040"/>
            </a:solidFill>
          </a:ln>
        </p:spPr>
        <p:txBody>
          <a:bodyPr>
            <a:normAutofit/>
          </a:bodyPr>
          <a:lstStyle/>
          <a:p>
            <a:r>
              <a:rPr lang="en-US" dirty="0">
                <a:solidFill>
                  <a:srgbClr val="404040"/>
                </a:solidFill>
              </a:rPr>
              <a:t>4. THE CASE – dissenting opinion</a:t>
            </a:r>
          </a:p>
        </p:txBody>
      </p:sp>
      <p:sp>
        <p:nvSpPr>
          <p:cNvPr id="3" name="Content Placeholder 2">
            <a:extLst>
              <a:ext uri="{FF2B5EF4-FFF2-40B4-BE49-F238E27FC236}">
                <a16:creationId xmlns:a16="http://schemas.microsoft.com/office/drawing/2014/main" id="{E5FC170F-5728-4C50-AF4B-FE79B58044C6}"/>
              </a:ext>
            </a:extLst>
          </p:cNvPr>
          <p:cNvSpPr>
            <a:spLocks noGrp="1"/>
          </p:cNvSpPr>
          <p:nvPr>
            <p:ph idx="1"/>
          </p:nvPr>
        </p:nvSpPr>
        <p:spPr>
          <a:xfrm>
            <a:off x="2729949" y="1766656"/>
            <a:ext cx="6732104" cy="5117978"/>
          </a:xfrm>
        </p:spPr>
        <p:txBody>
          <a:bodyPr>
            <a:normAutofit/>
          </a:bodyPr>
          <a:lstStyle/>
          <a:p>
            <a:pPr lvl="1">
              <a:lnSpc>
                <a:spcPct val="90000"/>
              </a:lnSpc>
            </a:pPr>
            <a:endParaRPr lang="en-US" sz="2000" dirty="0"/>
          </a:p>
          <a:p>
            <a:pPr lvl="1" algn="just">
              <a:lnSpc>
                <a:spcPct val="90000"/>
              </a:lnSpc>
            </a:pPr>
            <a:r>
              <a:rPr lang="en-US" sz="2400" dirty="0"/>
              <a:t>Consults as a mechanism of constitutional control are supposed to uphold the supremacy of the Constitution.</a:t>
            </a:r>
          </a:p>
          <a:p>
            <a:pPr lvl="1" algn="just">
              <a:lnSpc>
                <a:spcPct val="90000"/>
              </a:lnSpc>
            </a:pPr>
            <a:r>
              <a:rPr lang="en-US" sz="2400" dirty="0"/>
              <a:t>Constitutional judges are not law makers or constituents.</a:t>
            </a:r>
          </a:p>
          <a:p>
            <a:pPr lvl="1" algn="just">
              <a:lnSpc>
                <a:spcPct val="90000"/>
              </a:lnSpc>
            </a:pPr>
            <a:r>
              <a:rPr lang="en-US" sz="2400" dirty="0"/>
              <a:t>The primary method of interpretation when the law is clear, is non other than the literal meaning of the text.</a:t>
            </a:r>
          </a:p>
          <a:p>
            <a:pPr lvl="1" algn="just">
              <a:lnSpc>
                <a:spcPct val="90000"/>
              </a:lnSpc>
            </a:pPr>
            <a:r>
              <a:rPr lang="en-US" sz="2400" dirty="0"/>
              <a:t>Changing or interpreting a part of the Constitution in avoidance of the established mechanism for amendment or reform can affect the integrity of the Constitution.</a:t>
            </a:r>
          </a:p>
          <a:p>
            <a:pPr lvl="1">
              <a:lnSpc>
                <a:spcPct val="90000"/>
              </a:lnSpc>
            </a:pPr>
            <a:endParaRPr lang="en-US" sz="2000" dirty="0"/>
          </a:p>
        </p:txBody>
      </p:sp>
      <p:sp>
        <p:nvSpPr>
          <p:cNvPr id="4" name="Slide Number Placeholder 3">
            <a:extLst>
              <a:ext uri="{FF2B5EF4-FFF2-40B4-BE49-F238E27FC236}">
                <a16:creationId xmlns:a16="http://schemas.microsoft.com/office/drawing/2014/main" id="{E6BBA0CE-ABEA-46F7-BD24-7454D4AD67C1}"/>
              </a:ext>
            </a:extLst>
          </p:cNvPr>
          <p:cNvSpPr>
            <a:spLocks noGrp="1"/>
          </p:cNvSpPr>
          <p:nvPr>
            <p:ph type="sldNum" sz="quarter" idx="12"/>
          </p:nvPr>
        </p:nvSpPr>
        <p:spPr/>
        <p:txBody>
          <a:bodyPr/>
          <a:lstStyle/>
          <a:p>
            <a:fld id="{40FE046D-5CBB-4C8D-A4DE-5DFE51BA8D1C}" type="slidenum">
              <a:rPr lang="en-US" smtClean="0"/>
              <a:t>13</a:t>
            </a:fld>
            <a:endParaRPr lang="en-US"/>
          </a:p>
        </p:txBody>
      </p:sp>
    </p:spTree>
    <p:extLst>
      <p:ext uri="{BB962C8B-B14F-4D97-AF65-F5344CB8AC3E}">
        <p14:creationId xmlns:p14="http://schemas.microsoft.com/office/powerpoint/2010/main" val="201146919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D1219-1633-4F40-B7BA-239BD41F65BE}"/>
              </a:ext>
            </a:extLst>
          </p:cNvPr>
          <p:cNvSpPr>
            <a:spLocks noGrp="1"/>
          </p:cNvSpPr>
          <p:nvPr>
            <p:ph type="title"/>
          </p:nvPr>
        </p:nvSpPr>
        <p:spPr>
          <a:xfrm>
            <a:off x="2444835" y="189411"/>
            <a:ext cx="7729728" cy="1188720"/>
          </a:xfrm>
        </p:spPr>
        <p:txBody>
          <a:bodyPr/>
          <a:lstStyle/>
          <a:p>
            <a:r>
              <a:rPr lang="en-US" dirty="0"/>
              <a:t>The debate</a:t>
            </a:r>
          </a:p>
        </p:txBody>
      </p:sp>
      <p:graphicFrame>
        <p:nvGraphicFramePr>
          <p:cNvPr id="5" name="Content Placeholder 4">
            <a:extLst>
              <a:ext uri="{FF2B5EF4-FFF2-40B4-BE49-F238E27FC236}">
                <a16:creationId xmlns:a16="http://schemas.microsoft.com/office/drawing/2014/main" id="{521029AD-AF3D-4CAC-AAB5-95D436B11450}"/>
              </a:ext>
            </a:extLst>
          </p:cNvPr>
          <p:cNvGraphicFramePr>
            <a:graphicFrameLocks noGrp="1"/>
          </p:cNvGraphicFramePr>
          <p:nvPr>
            <p:ph idx="1"/>
            <p:extLst>
              <p:ext uri="{D42A27DB-BD31-4B8C-83A1-F6EECF244321}">
                <p14:modId xmlns:p14="http://schemas.microsoft.com/office/powerpoint/2010/main" val="2120744889"/>
              </p:ext>
            </p:extLst>
          </p:nvPr>
        </p:nvGraphicFramePr>
        <p:xfrm>
          <a:off x="213064" y="1526959"/>
          <a:ext cx="11851689" cy="4547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E58706C-CFD4-4996-8D30-B7AB6D7DB42D}"/>
              </a:ext>
            </a:extLst>
          </p:cNvPr>
          <p:cNvSpPr>
            <a:spLocks noGrp="1"/>
          </p:cNvSpPr>
          <p:nvPr>
            <p:ph type="sldNum" sz="quarter" idx="12"/>
          </p:nvPr>
        </p:nvSpPr>
        <p:spPr/>
        <p:txBody>
          <a:bodyPr/>
          <a:lstStyle/>
          <a:p>
            <a:fld id="{40FE046D-5CBB-4C8D-A4DE-5DFE51BA8D1C}" type="slidenum">
              <a:rPr lang="en-US" smtClean="0"/>
              <a:t>14</a:t>
            </a:fld>
            <a:endParaRPr lang="en-US"/>
          </a:p>
        </p:txBody>
      </p:sp>
    </p:spTree>
    <p:extLst>
      <p:ext uri="{BB962C8B-B14F-4D97-AF65-F5344CB8AC3E}">
        <p14:creationId xmlns:p14="http://schemas.microsoft.com/office/powerpoint/2010/main" val="1561947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6B824C-62E3-4FAD-BDD7-617ADB069D51}"/>
              </a:ext>
            </a:extLst>
          </p:cNvPr>
          <p:cNvSpPr>
            <a:spLocks noGrp="1"/>
          </p:cNvSpPr>
          <p:nvPr>
            <p:ph type="title"/>
          </p:nvPr>
        </p:nvSpPr>
        <p:spPr>
          <a:xfrm>
            <a:off x="2231136" y="467418"/>
            <a:ext cx="7729728" cy="1188720"/>
          </a:xfrm>
          <a:solidFill>
            <a:srgbClr val="FFFFFF"/>
          </a:solidFill>
        </p:spPr>
        <p:txBody>
          <a:bodyPr>
            <a:normAutofit/>
          </a:bodyPr>
          <a:lstStyle/>
          <a:p>
            <a:r>
              <a:rPr lang="en-US" dirty="0"/>
              <a:t>5. Conclusions</a:t>
            </a:r>
          </a:p>
        </p:txBody>
      </p:sp>
      <p:sp>
        <p:nvSpPr>
          <p:cNvPr id="3" name="Content Placeholder 2">
            <a:extLst>
              <a:ext uri="{FF2B5EF4-FFF2-40B4-BE49-F238E27FC236}">
                <a16:creationId xmlns:a16="http://schemas.microsoft.com/office/drawing/2014/main" id="{720E174F-D657-4A57-B08E-C8F24F66543D}"/>
              </a:ext>
            </a:extLst>
          </p:cNvPr>
          <p:cNvSpPr>
            <a:spLocks noGrp="1"/>
          </p:cNvSpPr>
          <p:nvPr>
            <p:ph idx="1"/>
          </p:nvPr>
        </p:nvSpPr>
        <p:spPr>
          <a:xfrm>
            <a:off x="1509486" y="1843590"/>
            <a:ext cx="9274628" cy="3953706"/>
          </a:xfrm>
        </p:spPr>
        <p:txBody>
          <a:bodyPr>
            <a:normAutofit/>
          </a:bodyPr>
          <a:lstStyle/>
          <a:p>
            <a:r>
              <a:rPr lang="en-US" sz="2400" dirty="0">
                <a:solidFill>
                  <a:srgbClr val="404040"/>
                </a:solidFill>
              </a:rPr>
              <a:t>When Advisory opinion OC-24/17 was published, the IACHR all member states, were compelled to ensure the protection and guarantee of the right to marriage and protection to families of same sex couples.</a:t>
            </a:r>
          </a:p>
          <a:p>
            <a:r>
              <a:rPr lang="en-US" sz="2400" dirty="0">
                <a:solidFill>
                  <a:srgbClr val="404040"/>
                </a:solidFill>
              </a:rPr>
              <a:t>Although Ecuadorian laws have changed and adapted to reflect current social changes, democratic processes should not be overlooked to implement changes of such relevance as they may affect legal stability and hinder a process that ultimately aims to enforce rights.</a:t>
            </a:r>
          </a:p>
          <a:p>
            <a:endParaRPr lang="en-US" sz="2400" dirty="0">
              <a:solidFill>
                <a:srgbClr val="404040"/>
              </a:solidFill>
            </a:endParaRPr>
          </a:p>
        </p:txBody>
      </p:sp>
      <p:sp>
        <p:nvSpPr>
          <p:cNvPr id="4" name="Slide Number Placeholder 3">
            <a:extLst>
              <a:ext uri="{FF2B5EF4-FFF2-40B4-BE49-F238E27FC236}">
                <a16:creationId xmlns:a16="http://schemas.microsoft.com/office/drawing/2014/main" id="{74D8D1AD-82BF-4C32-9244-42E1FEF0576A}"/>
              </a:ext>
            </a:extLst>
          </p:cNvPr>
          <p:cNvSpPr>
            <a:spLocks noGrp="1"/>
          </p:cNvSpPr>
          <p:nvPr>
            <p:ph type="sldNum" sz="quarter" idx="12"/>
          </p:nvPr>
        </p:nvSpPr>
        <p:spPr/>
        <p:txBody>
          <a:bodyPr/>
          <a:lstStyle/>
          <a:p>
            <a:fld id="{40FE046D-5CBB-4C8D-A4DE-5DFE51BA8D1C}" type="slidenum">
              <a:rPr lang="en-US" smtClean="0"/>
              <a:t>15</a:t>
            </a:fld>
            <a:endParaRPr lang="en-US"/>
          </a:p>
        </p:txBody>
      </p:sp>
    </p:spTree>
    <p:extLst>
      <p:ext uri="{BB962C8B-B14F-4D97-AF65-F5344CB8AC3E}">
        <p14:creationId xmlns:p14="http://schemas.microsoft.com/office/powerpoint/2010/main" val="248174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60590-111E-4738-A624-EEEF65A3526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FFEB5BE-9246-4A48-BDFD-10241E2E3105}"/>
              </a:ext>
            </a:extLst>
          </p:cNvPr>
          <p:cNvSpPr>
            <a:spLocks noGrp="1"/>
          </p:cNvSpPr>
          <p:nvPr>
            <p:ph idx="1"/>
          </p:nvPr>
        </p:nvSpPr>
        <p:spPr/>
        <p:txBody>
          <a:bodyPr>
            <a:normAutofit/>
          </a:bodyPr>
          <a:lstStyle/>
          <a:p>
            <a:pPr marL="514350" indent="-514350">
              <a:buFont typeface="+mj-lt"/>
              <a:buAutoNum type="arabicPeriod"/>
            </a:pPr>
            <a:r>
              <a:rPr lang="en-US" sz="2400" dirty="0"/>
              <a:t>Ecuador:  Brief overview of legal history and culture</a:t>
            </a:r>
          </a:p>
          <a:p>
            <a:pPr marL="514350" indent="-514350">
              <a:buFont typeface="+mj-lt"/>
              <a:buAutoNum type="arabicPeriod"/>
            </a:pPr>
            <a:r>
              <a:rPr lang="en-US" sz="2400" dirty="0"/>
              <a:t>The Constitution of Ecuador rights and guarantees </a:t>
            </a:r>
          </a:p>
          <a:p>
            <a:pPr marL="514350" indent="-514350">
              <a:buFont typeface="+mj-lt"/>
              <a:buAutoNum type="arabicPeriod"/>
            </a:pPr>
            <a:r>
              <a:rPr lang="en-US" sz="2400" dirty="0"/>
              <a:t>The Constitutional Court of Ecuador </a:t>
            </a:r>
          </a:p>
          <a:p>
            <a:pPr marL="514350" indent="-514350">
              <a:buFont typeface="+mj-lt"/>
              <a:buAutoNum type="arabicPeriod"/>
            </a:pPr>
            <a:r>
              <a:rPr lang="en-US" sz="2400" dirty="0"/>
              <a:t>The case: Case No. 11-18-CN/19 and International sources</a:t>
            </a:r>
          </a:p>
          <a:p>
            <a:pPr marL="514350" indent="-514350">
              <a:buFont typeface="+mj-lt"/>
              <a:buAutoNum type="arabicPeriod"/>
            </a:pPr>
            <a:r>
              <a:rPr lang="en-US" sz="2400" dirty="0"/>
              <a:t>Conclusions</a:t>
            </a:r>
          </a:p>
        </p:txBody>
      </p:sp>
      <p:sp>
        <p:nvSpPr>
          <p:cNvPr id="4" name="Slide Number Placeholder 3">
            <a:extLst>
              <a:ext uri="{FF2B5EF4-FFF2-40B4-BE49-F238E27FC236}">
                <a16:creationId xmlns:a16="http://schemas.microsoft.com/office/drawing/2014/main" id="{C6955D97-C6E2-4A34-9A51-538188BE7CBC}"/>
              </a:ext>
            </a:extLst>
          </p:cNvPr>
          <p:cNvSpPr>
            <a:spLocks noGrp="1"/>
          </p:cNvSpPr>
          <p:nvPr>
            <p:ph type="sldNum" sz="quarter" idx="12"/>
          </p:nvPr>
        </p:nvSpPr>
        <p:spPr/>
        <p:txBody>
          <a:bodyPr/>
          <a:lstStyle/>
          <a:p>
            <a:fld id="{40FE046D-5CBB-4C8D-A4DE-5DFE51BA8D1C}" type="slidenum">
              <a:rPr lang="en-US" smtClean="0"/>
              <a:t>2</a:t>
            </a:fld>
            <a:endParaRPr lang="en-US"/>
          </a:p>
        </p:txBody>
      </p:sp>
    </p:spTree>
    <p:extLst>
      <p:ext uri="{BB962C8B-B14F-4D97-AF65-F5344CB8AC3E}">
        <p14:creationId xmlns:p14="http://schemas.microsoft.com/office/powerpoint/2010/main" val="1715749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F3AE-FE80-4CC1-8FA6-5629D87C9C62}"/>
              </a:ext>
            </a:extLst>
          </p:cNvPr>
          <p:cNvSpPr>
            <a:spLocks noGrp="1"/>
          </p:cNvSpPr>
          <p:nvPr>
            <p:ph type="title"/>
          </p:nvPr>
        </p:nvSpPr>
        <p:spPr>
          <a:xfrm>
            <a:off x="1969879" y="175846"/>
            <a:ext cx="7729728" cy="1188720"/>
          </a:xfrm>
        </p:spPr>
        <p:txBody>
          <a:bodyPr>
            <a:normAutofit fontScale="90000"/>
          </a:bodyPr>
          <a:lstStyle/>
          <a:p>
            <a:r>
              <a:rPr lang="en-US" dirty="0"/>
              <a:t>1. Ecuador: brief overview of legal history and culture</a:t>
            </a:r>
            <a:br>
              <a:rPr lang="en-US" dirty="0"/>
            </a:br>
            <a:endParaRPr lang="en-US" dirty="0"/>
          </a:p>
        </p:txBody>
      </p:sp>
      <p:sp>
        <p:nvSpPr>
          <p:cNvPr id="3" name="Content Placeholder 2">
            <a:extLst>
              <a:ext uri="{FF2B5EF4-FFF2-40B4-BE49-F238E27FC236}">
                <a16:creationId xmlns:a16="http://schemas.microsoft.com/office/drawing/2014/main" id="{50E6B459-0ED6-412F-B3F2-C7F61AA0CB43}"/>
              </a:ext>
            </a:extLst>
          </p:cNvPr>
          <p:cNvSpPr>
            <a:spLocks noGrp="1"/>
          </p:cNvSpPr>
          <p:nvPr>
            <p:ph idx="1"/>
          </p:nvPr>
        </p:nvSpPr>
        <p:spPr>
          <a:xfrm>
            <a:off x="493485" y="1531258"/>
            <a:ext cx="7416802" cy="5150896"/>
          </a:xfrm>
        </p:spPr>
        <p:txBody>
          <a:bodyPr>
            <a:normAutofit fontScale="92500" lnSpcReduction="10000"/>
          </a:bodyPr>
          <a:lstStyle/>
          <a:p>
            <a:pPr algn="just"/>
            <a:r>
              <a:rPr lang="es-ES" sz="2800" dirty="0" err="1"/>
              <a:t>From</a:t>
            </a:r>
            <a:r>
              <a:rPr lang="es-ES" sz="2800" dirty="0"/>
              <a:t> </a:t>
            </a:r>
            <a:r>
              <a:rPr lang="es-ES" sz="2800" dirty="0" err="1"/>
              <a:t>its</a:t>
            </a:r>
            <a:r>
              <a:rPr lang="es-ES" sz="2800" dirty="0"/>
              <a:t> </a:t>
            </a:r>
            <a:r>
              <a:rPr lang="es-ES" sz="2800" dirty="0" err="1"/>
              <a:t>early</a:t>
            </a:r>
            <a:r>
              <a:rPr lang="es-ES" sz="2800" dirty="0"/>
              <a:t> republican </a:t>
            </a:r>
            <a:r>
              <a:rPr lang="es-ES" sz="2800" dirty="0" err="1"/>
              <a:t>history</a:t>
            </a:r>
            <a:r>
              <a:rPr lang="es-ES" sz="2800" dirty="0"/>
              <a:t>, Ecuador </a:t>
            </a:r>
            <a:r>
              <a:rPr lang="es-ES" sz="2800" dirty="0" err="1"/>
              <a:t>adopted</a:t>
            </a:r>
            <a:r>
              <a:rPr lang="es-ES" sz="2800" dirty="0"/>
              <a:t> </a:t>
            </a:r>
            <a:r>
              <a:rPr lang="es-ES" sz="2800" dirty="0" err="1"/>
              <a:t>the</a:t>
            </a:r>
            <a:r>
              <a:rPr lang="es-ES" sz="2800" dirty="0"/>
              <a:t> </a:t>
            </a:r>
            <a:r>
              <a:rPr lang="es-ES" sz="2800" dirty="0" err="1"/>
              <a:t>Roman</a:t>
            </a:r>
            <a:r>
              <a:rPr lang="es-ES" sz="2800" dirty="0"/>
              <a:t> concept </a:t>
            </a:r>
            <a:r>
              <a:rPr lang="es-ES" sz="2800" dirty="0" err="1"/>
              <a:t>of</a:t>
            </a:r>
            <a:r>
              <a:rPr lang="es-ES" sz="2800" dirty="0"/>
              <a:t> </a:t>
            </a:r>
            <a:r>
              <a:rPr lang="es-ES" sz="2800" dirty="0" err="1"/>
              <a:t>marriage</a:t>
            </a:r>
            <a:r>
              <a:rPr lang="es-ES" sz="2800" dirty="0"/>
              <a:t>: </a:t>
            </a:r>
            <a:r>
              <a:rPr lang="es-ES" sz="2800" dirty="0" err="1"/>
              <a:t>matrimonium</a:t>
            </a:r>
            <a:r>
              <a:rPr lang="es-ES" sz="2800" dirty="0"/>
              <a:t> - </a:t>
            </a:r>
            <a:r>
              <a:rPr lang="es-ES" sz="2800" dirty="0" err="1"/>
              <a:t>māter</a:t>
            </a:r>
            <a:endParaRPr lang="es-ES" sz="2800" dirty="0"/>
          </a:p>
          <a:p>
            <a:pPr algn="just"/>
            <a:r>
              <a:rPr lang="es-ES" sz="2800" dirty="0" err="1"/>
              <a:t>Ecuadorian</a:t>
            </a:r>
            <a:r>
              <a:rPr lang="es-ES" sz="2800" dirty="0"/>
              <a:t> </a:t>
            </a:r>
            <a:r>
              <a:rPr lang="es-ES" sz="2800" dirty="0" err="1"/>
              <a:t>laws</a:t>
            </a:r>
            <a:r>
              <a:rPr lang="es-ES" sz="2800" dirty="0"/>
              <a:t> </a:t>
            </a:r>
            <a:r>
              <a:rPr lang="es-ES" sz="2800" dirty="0" err="1"/>
              <a:t>have</a:t>
            </a:r>
            <a:r>
              <a:rPr lang="es-ES" sz="2800" dirty="0"/>
              <a:t> </a:t>
            </a:r>
            <a:r>
              <a:rPr lang="es-ES" sz="2800" dirty="0" err="1"/>
              <a:t>certain</a:t>
            </a:r>
            <a:r>
              <a:rPr lang="es-ES" sz="2800" dirty="0"/>
              <a:t> </a:t>
            </a:r>
            <a:r>
              <a:rPr lang="es-ES" sz="2800" dirty="0" err="1"/>
              <a:t>signs</a:t>
            </a:r>
            <a:r>
              <a:rPr lang="es-ES" sz="2800" dirty="0"/>
              <a:t> </a:t>
            </a:r>
            <a:r>
              <a:rPr lang="es-ES" sz="2800" dirty="0" err="1"/>
              <a:t>of</a:t>
            </a:r>
            <a:r>
              <a:rPr lang="es-ES" sz="2800" dirty="0"/>
              <a:t> </a:t>
            </a:r>
            <a:r>
              <a:rPr lang="es-ES" sz="2800" dirty="0" err="1"/>
              <a:t>religious</a:t>
            </a:r>
            <a:r>
              <a:rPr lang="es-ES" sz="2800" dirty="0"/>
              <a:t> </a:t>
            </a:r>
            <a:r>
              <a:rPr lang="es-ES" sz="2800" dirty="0" err="1"/>
              <a:t>values</a:t>
            </a:r>
            <a:r>
              <a:rPr lang="es-ES" sz="2800" dirty="0"/>
              <a:t> and </a:t>
            </a:r>
            <a:r>
              <a:rPr lang="es-ES" sz="2800" dirty="0" err="1"/>
              <a:t>ideals</a:t>
            </a:r>
            <a:r>
              <a:rPr lang="es-ES" sz="2800" dirty="0"/>
              <a:t>.</a:t>
            </a:r>
          </a:p>
          <a:p>
            <a:pPr algn="just"/>
            <a:r>
              <a:rPr lang="es-ES" sz="2800" dirty="0" err="1"/>
              <a:t>An</a:t>
            </a:r>
            <a:r>
              <a:rPr lang="es-ES" sz="2800" dirty="0"/>
              <a:t> </a:t>
            </a:r>
            <a:r>
              <a:rPr lang="es-ES" sz="2800" dirty="0" err="1"/>
              <a:t>example</a:t>
            </a:r>
            <a:r>
              <a:rPr lang="es-ES" sz="2800" dirty="0"/>
              <a:t> </a:t>
            </a:r>
            <a:r>
              <a:rPr lang="es-ES" sz="2800" dirty="0" err="1"/>
              <a:t>of</a:t>
            </a:r>
            <a:r>
              <a:rPr lang="es-ES" sz="2800" dirty="0"/>
              <a:t> </a:t>
            </a:r>
            <a:r>
              <a:rPr lang="es-ES" sz="2800" dirty="0" err="1"/>
              <a:t>this</a:t>
            </a:r>
            <a:r>
              <a:rPr lang="es-ES" sz="2800" dirty="0"/>
              <a:t> in </a:t>
            </a:r>
            <a:r>
              <a:rPr lang="es-ES" sz="2800" dirty="0" err="1"/>
              <a:t>Ecuador’s</a:t>
            </a:r>
            <a:r>
              <a:rPr lang="es-ES" sz="2800" dirty="0"/>
              <a:t> </a:t>
            </a:r>
            <a:r>
              <a:rPr lang="es-ES" sz="2800" dirty="0" err="1"/>
              <a:t>history</a:t>
            </a:r>
            <a:r>
              <a:rPr lang="es-ES" sz="2800" dirty="0"/>
              <a:t>: </a:t>
            </a:r>
            <a:r>
              <a:rPr lang="es-ES" sz="2800" dirty="0" err="1"/>
              <a:t>until</a:t>
            </a:r>
            <a:r>
              <a:rPr lang="es-ES" sz="2800" dirty="0"/>
              <a:t> 1902 </a:t>
            </a:r>
            <a:r>
              <a:rPr lang="es-ES" sz="2800" dirty="0" err="1"/>
              <a:t>the</a:t>
            </a:r>
            <a:r>
              <a:rPr lang="es-ES" sz="2800" dirty="0"/>
              <a:t> </a:t>
            </a:r>
            <a:r>
              <a:rPr lang="es-ES" sz="2800" dirty="0" err="1"/>
              <a:t>Catholic</a:t>
            </a:r>
            <a:r>
              <a:rPr lang="es-ES" sz="2800" dirty="0"/>
              <a:t> </a:t>
            </a:r>
            <a:r>
              <a:rPr lang="es-ES" sz="2800" dirty="0" err="1"/>
              <a:t>church</a:t>
            </a:r>
            <a:r>
              <a:rPr lang="es-ES" sz="2800" dirty="0"/>
              <a:t> </a:t>
            </a:r>
            <a:r>
              <a:rPr lang="es-ES" sz="2800" dirty="0" err="1"/>
              <a:t>kept</a:t>
            </a:r>
            <a:r>
              <a:rPr lang="es-ES" sz="2800" dirty="0"/>
              <a:t> </a:t>
            </a:r>
            <a:r>
              <a:rPr lang="es-ES" sz="2800" dirty="0" err="1"/>
              <a:t>public</a:t>
            </a:r>
            <a:r>
              <a:rPr lang="es-ES" sz="2800" dirty="0"/>
              <a:t> </a:t>
            </a:r>
            <a:r>
              <a:rPr lang="es-ES" sz="2800" dirty="0" err="1"/>
              <a:t>registries</a:t>
            </a:r>
            <a:r>
              <a:rPr lang="es-ES" sz="2800" dirty="0"/>
              <a:t> </a:t>
            </a:r>
            <a:r>
              <a:rPr lang="es-ES" sz="2800" dirty="0" err="1"/>
              <a:t>for</a:t>
            </a:r>
            <a:r>
              <a:rPr lang="es-ES" sz="2800" dirty="0"/>
              <a:t> </a:t>
            </a:r>
            <a:r>
              <a:rPr lang="es-ES" sz="2800" dirty="0" err="1"/>
              <a:t>births</a:t>
            </a:r>
            <a:r>
              <a:rPr lang="es-ES" sz="2800" dirty="0"/>
              <a:t>, </a:t>
            </a:r>
            <a:r>
              <a:rPr lang="es-ES" sz="2800" dirty="0" err="1"/>
              <a:t>marriages</a:t>
            </a:r>
            <a:r>
              <a:rPr lang="es-ES" sz="2800" dirty="0"/>
              <a:t> and </a:t>
            </a:r>
            <a:r>
              <a:rPr lang="es-ES" sz="2800" dirty="0" err="1"/>
              <a:t>deaths</a:t>
            </a:r>
            <a:r>
              <a:rPr lang="es-ES" sz="2800" dirty="0"/>
              <a:t>.</a:t>
            </a:r>
          </a:p>
          <a:p>
            <a:pPr algn="just"/>
            <a:r>
              <a:rPr lang="es-ES" sz="2800" dirty="0" err="1"/>
              <a:t>The</a:t>
            </a:r>
            <a:r>
              <a:rPr lang="es-ES" sz="2800" dirty="0"/>
              <a:t> 12th </a:t>
            </a:r>
            <a:r>
              <a:rPr lang="es-ES" sz="2800" dirty="0" err="1"/>
              <a:t>Constitution</a:t>
            </a:r>
            <a:r>
              <a:rPr lang="es-ES" sz="2800" dirty="0"/>
              <a:t> </a:t>
            </a:r>
            <a:r>
              <a:rPr lang="es-ES" sz="2800" dirty="0" err="1"/>
              <a:t>of</a:t>
            </a:r>
            <a:r>
              <a:rPr lang="es-ES" sz="2800" dirty="0"/>
              <a:t> Ecuador </a:t>
            </a:r>
            <a:r>
              <a:rPr lang="es-ES" sz="2800" dirty="0" err="1"/>
              <a:t>of</a:t>
            </a:r>
            <a:r>
              <a:rPr lang="es-ES" sz="2800" dirty="0"/>
              <a:t> 1906 </a:t>
            </a:r>
            <a:r>
              <a:rPr lang="es-ES" sz="2800" dirty="0" err="1"/>
              <a:t>establishes</a:t>
            </a:r>
            <a:r>
              <a:rPr lang="es-ES" sz="2800" dirty="0"/>
              <a:t> </a:t>
            </a:r>
            <a:r>
              <a:rPr lang="es-ES" sz="2800" dirty="0" err="1"/>
              <a:t>that</a:t>
            </a:r>
            <a:r>
              <a:rPr lang="es-ES" sz="2800" dirty="0"/>
              <a:t> Ecuador </a:t>
            </a:r>
            <a:r>
              <a:rPr lang="es-ES" sz="2800" dirty="0" err="1"/>
              <a:t>is</a:t>
            </a:r>
            <a:r>
              <a:rPr lang="es-ES" sz="2800" dirty="0"/>
              <a:t> a secular </a:t>
            </a:r>
            <a:r>
              <a:rPr lang="es-ES" sz="2800" dirty="0" err="1"/>
              <a:t>state</a:t>
            </a:r>
            <a:r>
              <a:rPr lang="es-ES" sz="2800" dirty="0"/>
              <a:t>. </a:t>
            </a:r>
          </a:p>
          <a:p>
            <a:pPr algn="just"/>
            <a:r>
              <a:rPr lang="es-ES" sz="2800" dirty="0"/>
              <a:t>Civil </a:t>
            </a:r>
            <a:r>
              <a:rPr lang="es-ES" sz="2800" dirty="0" err="1"/>
              <a:t>marriage</a:t>
            </a:r>
            <a:r>
              <a:rPr lang="es-ES" sz="2800" dirty="0"/>
              <a:t> and </a:t>
            </a:r>
            <a:r>
              <a:rPr lang="es-ES" sz="2800" dirty="0" err="1"/>
              <a:t>divorce</a:t>
            </a:r>
            <a:r>
              <a:rPr lang="es-ES" sz="2800" dirty="0"/>
              <a:t> </a:t>
            </a:r>
            <a:r>
              <a:rPr lang="es-ES" sz="2800" dirty="0" err="1"/>
              <a:t>were</a:t>
            </a:r>
            <a:r>
              <a:rPr lang="es-ES" sz="2800" dirty="0"/>
              <a:t> </a:t>
            </a:r>
            <a:r>
              <a:rPr lang="es-ES" sz="2800" dirty="0" err="1"/>
              <a:t>introduced</a:t>
            </a:r>
            <a:r>
              <a:rPr lang="es-ES" sz="2800" dirty="0"/>
              <a:t> in </a:t>
            </a:r>
            <a:r>
              <a:rPr lang="es-ES" sz="2800" dirty="0" err="1"/>
              <a:t>Ecuador’s</a:t>
            </a:r>
            <a:r>
              <a:rPr lang="es-ES" sz="2800" dirty="0"/>
              <a:t> Civil </a:t>
            </a:r>
            <a:r>
              <a:rPr lang="es-ES" sz="2800" dirty="0" err="1"/>
              <a:t>code</a:t>
            </a:r>
            <a:r>
              <a:rPr lang="es-ES" sz="2800" dirty="0"/>
              <a:t> in 1906.</a:t>
            </a:r>
          </a:p>
        </p:txBody>
      </p:sp>
      <p:pic>
        <p:nvPicPr>
          <p:cNvPr id="2050" name="Picture 2" descr="Historia del Ecuador - Home | Facebook">
            <a:extLst>
              <a:ext uri="{FF2B5EF4-FFF2-40B4-BE49-F238E27FC236}">
                <a16:creationId xmlns:a16="http://schemas.microsoft.com/office/drawing/2014/main" id="{94050C29-E7D7-4FCD-AC16-C76C2AB66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085" y="2305956"/>
            <a:ext cx="3644411" cy="318044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7BE94E1-B4E5-4B7C-BB16-F41367955E6D}"/>
              </a:ext>
            </a:extLst>
          </p:cNvPr>
          <p:cNvSpPr>
            <a:spLocks noGrp="1"/>
          </p:cNvSpPr>
          <p:nvPr>
            <p:ph type="sldNum" sz="quarter" idx="12"/>
          </p:nvPr>
        </p:nvSpPr>
        <p:spPr/>
        <p:txBody>
          <a:bodyPr/>
          <a:lstStyle/>
          <a:p>
            <a:fld id="{40FE046D-5CBB-4C8D-A4DE-5DFE51BA8D1C}" type="slidenum">
              <a:rPr lang="en-US" smtClean="0"/>
              <a:t>3</a:t>
            </a:fld>
            <a:endParaRPr lang="en-US"/>
          </a:p>
        </p:txBody>
      </p:sp>
    </p:spTree>
    <p:extLst>
      <p:ext uri="{BB962C8B-B14F-4D97-AF65-F5344CB8AC3E}">
        <p14:creationId xmlns:p14="http://schemas.microsoft.com/office/powerpoint/2010/main" val="3694641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AA114-CC24-4973-9937-51FEA1D44805}"/>
              </a:ext>
            </a:extLst>
          </p:cNvPr>
          <p:cNvSpPr>
            <a:spLocks noGrp="1"/>
          </p:cNvSpPr>
          <p:nvPr>
            <p:ph type="title"/>
          </p:nvPr>
        </p:nvSpPr>
        <p:spPr>
          <a:xfrm>
            <a:off x="1261871" y="196947"/>
            <a:ext cx="9204491" cy="1069145"/>
          </a:xfrm>
        </p:spPr>
        <p:txBody>
          <a:bodyPr>
            <a:normAutofit fontScale="90000"/>
          </a:bodyPr>
          <a:lstStyle/>
          <a:p>
            <a:r>
              <a:rPr lang="en-US" dirty="0"/>
              <a:t>2. The Constitution of Ecuador: rights and guarantees</a:t>
            </a:r>
          </a:p>
        </p:txBody>
      </p:sp>
      <p:sp>
        <p:nvSpPr>
          <p:cNvPr id="3" name="Content Placeholder 2">
            <a:extLst>
              <a:ext uri="{FF2B5EF4-FFF2-40B4-BE49-F238E27FC236}">
                <a16:creationId xmlns:a16="http://schemas.microsoft.com/office/drawing/2014/main" id="{A94DB065-5058-4F39-BFD8-126C417BDA5D}"/>
              </a:ext>
            </a:extLst>
          </p:cNvPr>
          <p:cNvSpPr>
            <a:spLocks noGrp="1"/>
          </p:cNvSpPr>
          <p:nvPr>
            <p:ph idx="1"/>
          </p:nvPr>
        </p:nvSpPr>
        <p:spPr>
          <a:xfrm>
            <a:off x="450166" y="1575582"/>
            <a:ext cx="4954689" cy="4276578"/>
          </a:xfrm>
        </p:spPr>
        <p:txBody>
          <a:bodyPr>
            <a:normAutofit fontScale="92500" lnSpcReduction="20000"/>
          </a:bodyPr>
          <a:lstStyle/>
          <a:p>
            <a:pPr algn="just"/>
            <a:r>
              <a:rPr lang="en-US" sz="2400" dirty="0"/>
              <a:t>Ecuador follows the Civil Law tradition.</a:t>
            </a:r>
          </a:p>
          <a:p>
            <a:pPr algn="just"/>
            <a:r>
              <a:rPr lang="en-US" sz="2400" dirty="0"/>
              <a:t>According to article 424 of Ecuador’s Constitution:</a:t>
            </a:r>
          </a:p>
          <a:p>
            <a:pPr lvl="1" algn="just"/>
            <a:r>
              <a:rPr lang="en-US" sz="2000" dirty="0">
                <a:solidFill>
                  <a:schemeClr val="tx1"/>
                </a:solidFill>
              </a:rPr>
              <a:t>The Constitution is the supreme law.</a:t>
            </a:r>
          </a:p>
          <a:p>
            <a:pPr lvl="1" algn="just"/>
            <a:r>
              <a:rPr lang="en-US" sz="2000" dirty="0">
                <a:solidFill>
                  <a:schemeClr val="tx1"/>
                </a:solidFill>
              </a:rPr>
              <a:t>The Constitution and international human rights treaties ratified by the State that recognize rights that are more favorable than those enshrined in the Constitution shall prevail over any other legal regulatory system or action by public power.</a:t>
            </a:r>
          </a:p>
          <a:p>
            <a:pPr lvl="1" algn="just"/>
            <a:endParaRPr lang="en-US" sz="2000" dirty="0">
              <a:solidFill>
                <a:schemeClr val="tx1"/>
              </a:solidFill>
            </a:endParaRPr>
          </a:p>
          <a:p>
            <a:pPr algn="just"/>
            <a:r>
              <a:rPr lang="en-US" sz="2400" dirty="0"/>
              <a:t>Article 425 describes the hierarchy of Ecuadorian sources of law:</a:t>
            </a:r>
          </a:p>
        </p:txBody>
      </p:sp>
      <p:graphicFrame>
        <p:nvGraphicFramePr>
          <p:cNvPr id="4" name="Diagram 3">
            <a:extLst>
              <a:ext uri="{FF2B5EF4-FFF2-40B4-BE49-F238E27FC236}">
                <a16:creationId xmlns:a16="http://schemas.microsoft.com/office/drawing/2014/main" id="{CA6E1FFF-5898-4C10-B907-C7EED18F2C9E}"/>
              </a:ext>
            </a:extLst>
          </p:cNvPr>
          <p:cNvGraphicFramePr/>
          <p:nvPr>
            <p:extLst>
              <p:ext uri="{D42A27DB-BD31-4B8C-83A1-F6EECF244321}">
                <p14:modId xmlns:p14="http://schemas.microsoft.com/office/powerpoint/2010/main" val="1333597966"/>
              </p:ext>
            </p:extLst>
          </p:nvPr>
        </p:nvGraphicFramePr>
        <p:xfrm>
          <a:off x="5430129" y="1266092"/>
          <a:ext cx="5669280" cy="5591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4F1D06B7-2767-457E-A5C6-03ACC275DDB7}"/>
              </a:ext>
            </a:extLst>
          </p:cNvPr>
          <p:cNvSpPr/>
          <p:nvPr/>
        </p:nvSpPr>
        <p:spPr>
          <a:xfrm>
            <a:off x="3132873" y="5282418"/>
            <a:ext cx="2731244" cy="886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7172D05D-3200-4A7B-9D17-A51696876880}"/>
              </a:ext>
            </a:extLst>
          </p:cNvPr>
          <p:cNvSpPr>
            <a:spLocks noGrp="1"/>
          </p:cNvSpPr>
          <p:nvPr>
            <p:ph type="sldNum" sz="quarter" idx="12"/>
          </p:nvPr>
        </p:nvSpPr>
        <p:spPr/>
        <p:txBody>
          <a:bodyPr/>
          <a:lstStyle/>
          <a:p>
            <a:fld id="{40FE046D-5CBB-4C8D-A4DE-5DFE51BA8D1C}" type="slidenum">
              <a:rPr lang="en-US" smtClean="0"/>
              <a:t>4</a:t>
            </a:fld>
            <a:endParaRPr lang="en-US"/>
          </a:p>
        </p:txBody>
      </p:sp>
    </p:spTree>
    <p:extLst>
      <p:ext uri="{BB962C8B-B14F-4D97-AF65-F5344CB8AC3E}">
        <p14:creationId xmlns:p14="http://schemas.microsoft.com/office/powerpoint/2010/main" val="3980996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31647-A1EA-41D9-9D6E-38C728E0DFD7}"/>
              </a:ext>
            </a:extLst>
          </p:cNvPr>
          <p:cNvSpPr>
            <a:spLocks noGrp="1"/>
          </p:cNvSpPr>
          <p:nvPr>
            <p:ph type="title"/>
          </p:nvPr>
        </p:nvSpPr>
        <p:spPr>
          <a:xfrm>
            <a:off x="2020120" y="289443"/>
            <a:ext cx="7729728" cy="1188720"/>
          </a:xfrm>
        </p:spPr>
        <p:txBody>
          <a:bodyPr/>
          <a:lstStyle/>
          <a:p>
            <a:r>
              <a:rPr lang="en-US" dirty="0"/>
              <a:t>2. The Constitution of Ecuador: rights and guarantees</a:t>
            </a:r>
          </a:p>
        </p:txBody>
      </p:sp>
      <p:sp>
        <p:nvSpPr>
          <p:cNvPr id="3" name="Content Placeholder 2">
            <a:extLst>
              <a:ext uri="{FF2B5EF4-FFF2-40B4-BE49-F238E27FC236}">
                <a16:creationId xmlns:a16="http://schemas.microsoft.com/office/drawing/2014/main" id="{5B8CF7EC-D756-478C-9074-E2CF8B6F8AC1}"/>
              </a:ext>
            </a:extLst>
          </p:cNvPr>
          <p:cNvSpPr>
            <a:spLocks noGrp="1"/>
          </p:cNvSpPr>
          <p:nvPr>
            <p:ph idx="1"/>
          </p:nvPr>
        </p:nvSpPr>
        <p:spPr>
          <a:xfrm>
            <a:off x="595755" y="1600876"/>
            <a:ext cx="7430645" cy="4967681"/>
          </a:xfrm>
        </p:spPr>
        <p:txBody>
          <a:bodyPr>
            <a:normAutofit fontScale="92500" lnSpcReduction="20000"/>
          </a:bodyPr>
          <a:lstStyle/>
          <a:p>
            <a:r>
              <a:rPr lang="en-US" sz="2800" dirty="0"/>
              <a:t>Ecuador’s constitution is made up of 9 Titles or sections.</a:t>
            </a:r>
          </a:p>
          <a:p>
            <a:r>
              <a:rPr lang="en-US" sz="2800" dirty="0"/>
              <a:t>Article 10 states that: </a:t>
            </a:r>
          </a:p>
          <a:p>
            <a:pPr lvl="1"/>
            <a:r>
              <a:rPr lang="en-US" sz="2400" dirty="0"/>
              <a:t>“Peoples, nations, communities are bearers of and shall enjoy the rights guaranteed to them in the </a:t>
            </a:r>
            <a:r>
              <a:rPr lang="en-US" sz="2400" b="1" dirty="0"/>
              <a:t>Constitution and in International Instruments”</a:t>
            </a:r>
            <a:endParaRPr lang="en-US" sz="2400" dirty="0"/>
          </a:p>
          <a:p>
            <a:r>
              <a:rPr lang="en-US" sz="2800" dirty="0"/>
              <a:t>Some of the rights included in Ecuador’s Constitution include:</a:t>
            </a:r>
          </a:p>
          <a:p>
            <a:pPr lvl="1"/>
            <a:r>
              <a:rPr lang="en-US" sz="2400" dirty="0"/>
              <a:t>Of </a:t>
            </a:r>
            <a:r>
              <a:rPr lang="en-US" sz="2400" dirty="0" err="1"/>
              <a:t>sumak</a:t>
            </a:r>
            <a:r>
              <a:rPr lang="en-US" sz="2400" dirty="0"/>
              <a:t> </a:t>
            </a:r>
            <a:r>
              <a:rPr lang="en-US" sz="2400" dirty="0" err="1"/>
              <a:t>kawsay</a:t>
            </a:r>
            <a:r>
              <a:rPr lang="en-US" sz="2400" dirty="0"/>
              <a:t>, of priority persons and groups, of communities, peoples and nations, to participation, to freedom, of nature, to protection.</a:t>
            </a:r>
          </a:p>
          <a:p>
            <a:r>
              <a:rPr lang="en-US" sz="2800" dirty="0"/>
              <a:t>These rights are complemented by principles for their enforcement and responsibilities for the State. </a:t>
            </a:r>
          </a:p>
          <a:p>
            <a:pPr lvl="1"/>
            <a:endParaRPr lang="en-US" sz="2000" b="1" dirty="0"/>
          </a:p>
        </p:txBody>
      </p:sp>
      <p:pic>
        <p:nvPicPr>
          <p:cNvPr id="1028" name="Picture 4" descr="Buen Vivir | Filosofía del Buen Vivir">
            <a:extLst>
              <a:ext uri="{FF2B5EF4-FFF2-40B4-BE49-F238E27FC236}">
                <a16:creationId xmlns:a16="http://schemas.microsoft.com/office/drawing/2014/main" id="{C77BFFCC-0DAE-492C-B80A-04AB57DB4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46" y="1920191"/>
            <a:ext cx="3275403" cy="331946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24DEC19-922C-403D-9684-818E70A39650}"/>
              </a:ext>
            </a:extLst>
          </p:cNvPr>
          <p:cNvSpPr>
            <a:spLocks noGrp="1"/>
          </p:cNvSpPr>
          <p:nvPr>
            <p:ph type="sldNum" sz="quarter" idx="12"/>
          </p:nvPr>
        </p:nvSpPr>
        <p:spPr/>
        <p:txBody>
          <a:bodyPr/>
          <a:lstStyle/>
          <a:p>
            <a:fld id="{40FE046D-5CBB-4C8D-A4DE-5DFE51BA8D1C}" type="slidenum">
              <a:rPr lang="en-US" smtClean="0"/>
              <a:t>5</a:t>
            </a:fld>
            <a:endParaRPr lang="en-US"/>
          </a:p>
        </p:txBody>
      </p:sp>
    </p:spTree>
    <p:extLst>
      <p:ext uri="{BB962C8B-B14F-4D97-AF65-F5344CB8AC3E}">
        <p14:creationId xmlns:p14="http://schemas.microsoft.com/office/powerpoint/2010/main" val="108886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799B5FED-D35A-415B-A0C0-6DF0DB38B70F}"/>
              </a:ext>
            </a:extLst>
          </p:cNvPr>
          <p:cNvGraphicFramePr/>
          <p:nvPr>
            <p:extLst>
              <p:ext uri="{D42A27DB-BD31-4B8C-83A1-F6EECF244321}">
                <p14:modId xmlns:p14="http://schemas.microsoft.com/office/powerpoint/2010/main" val="2115397210"/>
              </p:ext>
            </p:extLst>
          </p:nvPr>
        </p:nvGraphicFramePr>
        <p:xfrm>
          <a:off x="159434" y="745588"/>
          <a:ext cx="11873132" cy="6112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
            <a:extLst>
              <a:ext uri="{FF2B5EF4-FFF2-40B4-BE49-F238E27FC236}">
                <a16:creationId xmlns:a16="http://schemas.microsoft.com/office/drawing/2014/main" id="{274E6571-1597-4080-B30E-FE14E1257949}"/>
              </a:ext>
            </a:extLst>
          </p:cNvPr>
          <p:cNvSpPr>
            <a:spLocks noGrp="1"/>
          </p:cNvSpPr>
          <p:nvPr>
            <p:ph type="title"/>
          </p:nvPr>
        </p:nvSpPr>
        <p:spPr>
          <a:xfrm>
            <a:off x="1682496" y="151228"/>
            <a:ext cx="7729728" cy="1188720"/>
          </a:xfrm>
        </p:spPr>
        <p:txBody>
          <a:bodyPr>
            <a:normAutofit fontScale="90000"/>
          </a:bodyPr>
          <a:lstStyle/>
          <a:p>
            <a:r>
              <a:rPr lang="en-US" dirty="0"/>
              <a:t>3. The Constitutional Court of Ecuador </a:t>
            </a:r>
            <a:br>
              <a:rPr lang="en-US" dirty="0"/>
            </a:br>
            <a:endParaRPr lang="en-US" dirty="0"/>
          </a:p>
        </p:txBody>
      </p:sp>
      <p:sp>
        <p:nvSpPr>
          <p:cNvPr id="14" name="Slide Number Placeholder 13">
            <a:extLst>
              <a:ext uri="{FF2B5EF4-FFF2-40B4-BE49-F238E27FC236}">
                <a16:creationId xmlns:a16="http://schemas.microsoft.com/office/drawing/2014/main" id="{77E23794-8447-4E26-A412-6BE1FD79C2C6}"/>
              </a:ext>
            </a:extLst>
          </p:cNvPr>
          <p:cNvSpPr>
            <a:spLocks noGrp="1"/>
          </p:cNvSpPr>
          <p:nvPr>
            <p:ph type="sldNum" sz="quarter" idx="12"/>
          </p:nvPr>
        </p:nvSpPr>
        <p:spPr>
          <a:xfrm>
            <a:off x="10798678" y="6287494"/>
            <a:ext cx="365760" cy="365760"/>
          </a:xfrm>
        </p:spPr>
        <p:txBody>
          <a:bodyPr/>
          <a:lstStyle/>
          <a:p>
            <a:fld id="{40FE046D-5CBB-4C8D-A4DE-5DFE51BA8D1C}" type="slidenum">
              <a:rPr lang="en-US" smtClean="0"/>
              <a:t>6</a:t>
            </a:fld>
            <a:endParaRPr lang="en-US" dirty="0"/>
          </a:p>
        </p:txBody>
      </p:sp>
    </p:spTree>
    <p:extLst>
      <p:ext uri="{BB962C8B-B14F-4D97-AF65-F5344CB8AC3E}">
        <p14:creationId xmlns:p14="http://schemas.microsoft.com/office/powerpoint/2010/main" val="3785263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0BCFFD-D471-488D-80A3-4CA916DDF84A}"/>
              </a:ext>
            </a:extLst>
          </p:cNvPr>
          <p:cNvSpPr>
            <a:spLocks noGrp="1"/>
          </p:cNvSpPr>
          <p:nvPr>
            <p:ph type="title"/>
          </p:nvPr>
        </p:nvSpPr>
        <p:spPr>
          <a:xfrm>
            <a:off x="650965" y="154047"/>
            <a:ext cx="6301378" cy="1355439"/>
          </a:xfrm>
          <a:noFill/>
          <a:ln>
            <a:solidFill>
              <a:schemeClr val="bg1"/>
            </a:solidFill>
          </a:ln>
        </p:spPr>
        <p:txBody>
          <a:bodyPr wrap="square">
            <a:normAutofit/>
          </a:bodyPr>
          <a:lstStyle/>
          <a:p>
            <a:r>
              <a:rPr lang="en-US" dirty="0">
                <a:solidFill>
                  <a:schemeClr val="bg1"/>
                </a:solidFill>
              </a:rPr>
              <a:t>4. The case</a:t>
            </a:r>
          </a:p>
        </p:txBody>
      </p:sp>
      <p:sp>
        <p:nvSpPr>
          <p:cNvPr id="3" name="Content Placeholder 2">
            <a:extLst>
              <a:ext uri="{FF2B5EF4-FFF2-40B4-BE49-F238E27FC236}">
                <a16:creationId xmlns:a16="http://schemas.microsoft.com/office/drawing/2014/main" id="{676A8B39-3158-480C-A79A-DB427AA6A03A}"/>
              </a:ext>
            </a:extLst>
          </p:cNvPr>
          <p:cNvSpPr>
            <a:spLocks noGrp="1"/>
          </p:cNvSpPr>
          <p:nvPr>
            <p:ph idx="1"/>
          </p:nvPr>
        </p:nvSpPr>
        <p:spPr>
          <a:xfrm>
            <a:off x="246743" y="1663533"/>
            <a:ext cx="6995886" cy="4882409"/>
          </a:xfrm>
        </p:spPr>
        <p:txBody>
          <a:bodyPr>
            <a:normAutofit/>
          </a:bodyPr>
          <a:lstStyle/>
          <a:p>
            <a:pPr algn="just">
              <a:lnSpc>
                <a:spcPct val="90000"/>
              </a:lnSpc>
            </a:pPr>
            <a:r>
              <a:rPr lang="en-US" sz="2400" dirty="0">
                <a:solidFill>
                  <a:schemeClr val="bg1"/>
                </a:solidFill>
              </a:rPr>
              <a:t>In 2018 two Ecuadorian citizens attempted celebrate their civil marriage. </a:t>
            </a:r>
          </a:p>
          <a:p>
            <a:pPr algn="just">
              <a:lnSpc>
                <a:spcPct val="90000"/>
              </a:lnSpc>
            </a:pPr>
            <a:r>
              <a:rPr lang="en-US" sz="2400" dirty="0">
                <a:solidFill>
                  <a:schemeClr val="bg1"/>
                </a:solidFill>
              </a:rPr>
              <a:t>Their request was denied by the administrative authority, alleging that Ecuador’s internal law only allows marriage between men and women.</a:t>
            </a:r>
          </a:p>
          <a:p>
            <a:pPr algn="just">
              <a:lnSpc>
                <a:spcPct val="90000"/>
              </a:lnSpc>
            </a:pPr>
            <a:r>
              <a:rPr lang="en-US" sz="2400" dirty="0">
                <a:solidFill>
                  <a:schemeClr val="bg1"/>
                </a:solidFill>
              </a:rPr>
              <a:t>The two citizens filed a protective claim, demanding the enforcement of Advisory Opinion OC-24/17 and integral remedies.</a:t>
            </a:r>
          </a:p>
          <a:p>
            <a:pPr algn="just">
              <a:lnSpc>
                <a:spcPct val="90000"/>
              </a:lnSpc>
            </a:pPr>
            <a:r>
              <a:rPr lang="en-US" sz="2400" dirty="0">
                <a:solidFill>
                  <a:schemeClr val="bg1"/>
                </a:solidFill>
              </a:rPr>
              <a:t> The judge of first instance dismissed their claim.</a:t>
            </a:r>
          </a:p>
          <a:p>
            <a:pPr algn="just">
              <a:lnSpc>
                <a:spcPct val="90000"/>
              </a:lnSpc>
            </a:pPr>
            <a:r>
              <a:rPr lang="en-US" sz="2400" dirty="0">
                <a:solidFill>
                  <a:schemeClr val="bg1"/>
                </a:solidFill>
              </a:rPr>
              <a:t>The court of appeals decided to suspend the proceedings and redirected the claim to the Constitutional court as a consult.</a:t>
            </a:r>
          </a:p>
          <a:p>
            <a:pPr marL="971550" lvl="1" indent="-514350">
              <a:lnSpc>
                <a:spcPct val="90000"/>
              </a:lnSpc>
              <a:buFont typeface="+mj-lt"/>
              <a:buAutoNum type="arabicPeriod"/>
            </a:pPr>
            <a:endParaRPr lang="en-US" sz="2400" dirty="0">
              <a:solidFill>
                <a:schemeClr val="bg1"/>
              </a:solidFill>
            </a:endParaRPr>
          </a:p>
          <a:p>
            <a:pPr>
              <a:lnSpc>
                <a:spcPct val="90000"/>
              </a:lnSpc>
            </a:pPr>
            <a:endParaRPr lang="en-US" sz="2400" dirty="0">
              <a:solidFill>
                <a:schemeClr val="bg1"/>
              </a:solidFill>
            </a:endParaRPr>
          </a:p>
          <a:p>
            <a:pPr>
              <a:lnSpc>
                <a:spcPct val="90000"/>
              </a:lnSpc>
            </a:pPr>
            <a:endParaRPr lang="en-US" sz="2400" dirty="0">
              <a:solidFill>
                <a:schemeClr val="bg1"/>
              </a:solidFill>
            </a:endParaRPr>
          </a:p>
          <a:p>
            <a:pPr>
              <a:lnSpc>
                <a:spcPct val="90000"/>
              </a:lnSpc>
            </a:pPr>
            <a:endParaRPr lang="en-US" sz="2400" dirty="0">
              <a:solidFill>
                <a:schemeClr val="bg1"/>
              </a:solidFill>
            </a:endParaRPr>
          </a:p>
          <a:p>
            <a:pPr>
              <a:lnSpc>
                <a:spcPct val="90000"/>
              </a:lnSpc>
            </a:pPr>
            <a:endParaRPr lang="en-US" sz="2400" dirty="0">
              <a:solidFill>
                <a:schemeClr val="bg1"/>
              </a:solidFill>
            </a:endParaRPr>
          </a:p>
          <a:p>
            <a:pPr>
              <a:lnSpc>
                <a:spcPct val="90000"/>
              </a:lnSpc>
            </a:pPr>
            <a:endParaRPr lang="en-US" sz="2400" dirty="0">
              <a:solidFill>
                <a:schemeClr val="bg1"/>
              </a:solidFill>
            </a:endParaRPr>
          </a:p>
          <a:p>
            <a:pPr>
              <a:lnSpc>
                <a:spcPct val="90000"/>
              </a:lnSpc>
            </a:pPr>
            <a:endParaRPr lang="en-US" sz="2400" dirty="0">
              <a:solidFill>
                <a:schemeClr val="bg1"/>
              </a:solidFill>
            </a:endParaRPr>
          </a:p>
          <a:p>
            <a:pPr>
              <a:lnSpc>
                <a:spcPct val="90000"/>
              </a:lnSpc>
            </a:pPr>
            <a:endParaRPr lang="en-US" sz="2400" dirty="0">
              <a:solidFill>
                <a:schemeClr val="bg1"/>
              </a:solidFill>
            </a:endParaRPr>
          </a:p>
        </p:txBody>
      </p:sp>
      <p:pic>
        <p:nvPicPr>
          <p:cNvPr id="6" name="Picture 5">
            <a:extLst>
              <a:ext uri="{FF2B5EF4-FFF2-40B4-BE49-F238E27FC236}">
                <a16:creationId xmlns:a16="http://schemas.microsoft.com/office/drawing/2014/main" id="{75CE537F-FE27-4D21-A6E6-41C21E7E8187}"/>
              </a:ext>
            </a:extLst>
          </p:cNvPr>
          <p:cNvPicPr>
            <a:picLocks noChangeAspect="1"/>
          </p:cNvPicPr>
          <p:nvPr/>
        </p:nvPicPr>
        <p:blipFill>
          <a:blip r:embed="rId3"/>
          <a:stretch>
            <a:fillRect/>
          </a:stretch>
        </p:blipFill>
        <p:spPr>
          <a:xfrm>
            <a:off x="8129008" y="816548"/>
            <a:ext cx="3419524" cy="2273983"/>
          </a:xfrm>
          <a:prstGeom prst="rect">
            <a:avLst/>
          </a:prstGeom>
        </p:spPr>
      </p:pic>
      <p:pic>
        <p:nvPicPr>
          <p:cNvPr id="3074" name="Picture 2" descr="Matrimonio igualitario: una opción latente en Ecuador">
            <a:extLst>
              <a:ext uri="{FF2B5EF4-FFF2-40B4-BE49-F238E27FC236}">
                <a16:creationId xmlns:a16="http://schemas.microsoft.com/office/drawing/2014/main" id="{FCC9BE3A-62DF-48A4-9507-70F98F90D42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29008" y="3915593"/>
            <a:ext cx="3419524" cy="181234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E886ED91-92A3-4EF0-8083-4522B57F84C8}"/>
              </a:ext>
            </a:extLst>
          </p:cNvPr>
          <p:cNvSpPr>
            <a:spLocks noGrp="1"/>
          </p:cNvSpPr>
          <p:nvPr>
            <p:ph type="sldNum" sz="quarter" idx="12"/>
          </p:nvPr>
        </p:nvSpPr>
        <p:spPr/>
        <p:txBody>
          <a:bodyPr/>
          <a:lstStyle/>
          <a:p>
            <a:fld id="{40FE046D-5CBB-4C8D-A4DE-5DFE51BA8D1C}" type="slidenum">
              <a:rPr lang="en-US" smtClean="0"/>
              <a:t>7</a:t>
            </a:fld>
            <a:endParaRPr lang="en-US"/>
          </a:p>
        </p:txBody>
      </p:sp>
    </p:spTree>
    <p:extLst>
      <p:ext uri="{BB962C8B-B14F-4D97-AF65-F5344CB8AC3E}">
        <p14:creationId xmlns:p14="http://schemas.microsoft.com/office/powerpoint/2010/main" val="3532843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9B410-CED0-43A2-8182-D7C75654C8D3}"/>
              </a:ext>
            </a:extLst>
          </p:cNvPr>
          <p:cNvSpPr>
            <a:spLocks noGrp="1"/>
          </p:cNvSpPr>
          <p:nvPr>
            <p:ph type="title"/>
          </p:nvPr>
        </p:nvSpPr>
        <p:spPr>
          <a:xfrm>
            <a:off x="905981" y="259518"/>
            <a:ext cx="3698803" cy="1440394"/>
          </a:xfrm>
          <a:noFill/>
          <a:ln>
            <a:solidFill>
              <a:schemeClr val="tx1"/>
            </a:solidFill>
          </a:ln>
        </p:spPr>
        <p:txBody>
          <a:bodyPr>
            <a:normAutofit/>
          </a:bodyPr>
          <a:lstStyle/>
          <a:p>
            <a:r>
              <a:rPr lang="en-US" sz="2400" dirty="0">
                <a:solidFill>
                  <a:schemeClr val="tx1"/>
                </a:solidFill>
              </a:rPr>
              <a:t>4. The case</a:t>
            </a:r>
          </a:p>
        </p:txBody>
      </p:sp>
      <p:sp>
        <p:nvSpPr>
          <p:cNvPr id="14"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E77B51-4479-4E7C-8517-F1418BAF4A73}"/>
              </a:ext>
            </a:extLst>
          </p:cNvPr>
          <p:cNvSpPr>
            <a:spLocks noGrp="1"/>
          </p:cNvSpPr>
          <p:nvPr>
            <p:ph idx="1"/>
          </p:nvPr>
        </p:nvSpPr>
        <p:spPr>
          <a:xfrm>
            <a:off x="5457371" y="1"/>
            <a:ext cx="6574972" cy="6858000"/>
          </a:xfrm>
        </p:spPr>
        <p:txBody>
          <a:bodyPr anchor="ctr">
            <a:normAutofit lnSpcReduction="10000"/>
          </a:bodyPr>
          <a:lstStyle/>
          <a:p>
            <a:pPr marL="0" indent="0">
              <a:lnSpc>
                <a:spcPct val="90000"/>
              </a:lnSpc>
              <a:buNone/>
            </a:pPr>
            <a:endParaRPr lang="en-US" sz="2000" b="1" dirty="0">
              <a:solidFill>
                <a:schemeClr val="bg1"/>
              </a:solidFill>
            </a:endParaRPr>
          </a:p>
          <a:p>
            <a:pPr marL="0" indent="0">
              <a:lnSpc>
                <a:spcPct val="90000"/>
              </a:lnSpc>
              <a:buNone/>
            </a:pPr>
            <a:endParaRPr lang="en-US" sz="2000" b="1" dirty="0">
              <a:solidFill>
                <a:schemeClr val="bg1"/>
              </a:solidFill>
            </a:endParaRPr>
          </a:p>
          <a:p>
            <a:pPr marL="0" indent="0" algn="just">
              <a:lnSpc>
                <a:spcPct val="90000"/>
              </a:lnSpc>
              <a:buNone/>
            </a:pPr>
            <a:r>
              <a:rPr lang="en-US" sz="2000" b="1" dirty="0">
                <a:solidFill>
                  <a:schemeClr val="bg1"/>
                </a:solidFill>
              </a:rPr>
              <a:t>Articles involved in the consult:</a:t>
            </a:r>
          </a:p>
          <a:p>
            <a:pPr algn="just">
              <a:lnSpc>
                <a:spcPct val="90000"/>
              </a:lnSpc>
            </a:pPr>
            <a:r>
              <a:rPr lang="en-US" sz="2000" dirty="0">
                <a:solidFill>
                  <a:schemeClr val="bg1"/>
                </a:solidFill>
              </a:rPr>
              <a:t>Constitution:</a:t>
            </a:r>
          </a:p>
          <a:p>
            <a:pPr marL="0" indent="0" algn="just">
              <a:lnSpc>
                <a:spcPct val="90000"/>
              </a:lnSpc>
              <a:buNone/>
            </a:pPr>
            <a:r>
              <a:rPr lang="en-US" sz="2000" dirty="0">
                <a:solidFill>
                  <a:schemeClr val="bg1"/>
                </a:solidFill>
              </a:rPr>
              <a:t>Article 67. Family in its various forms is recognized. The State shall protect it as the fundamental core of society and shall guarantee conditions that integrally favor the achievement of its goals. They shall be comprised of legal or common-law ties and shall be based on the equality of rights and the opportunities of their members.</a:t>
            </a:r>
          </a:p>
          <a:p>
            <a:pPr marL="0" indent="0" algn="just">
              <a:lnSpc>
                <a:spcPct val="90000"/>
              </a:lnSpc>
              <a:buNone/>
            </a:pPr>
            <a:r>
              <a:rPr lang="en-US" sz="2000" dirty="0">
                <a:solidFill>
                  <a:schemeClr val="bg1"/>
                </a:solidFill>
              </a:rPr>
              <a:t>Marriage is the union of man and woman and shall be based on the free consent of the persons entering into this bond and on the equality of rights, obligations and legal capacity.</a:t>
            </a:r>
          </a:p>
          <a:p>
            <a:pPr algn="just">
              <a:lnSpc>
                <a:spcPct val="90000"/>
              </a:lnSpc>
            </a:pPr>
            <a:r>
              <a:rPr lang="en-US" sz="2000" dirty="0">
                <a:solidFill>
                  <a:schemeClr val="bg1"/>
                </a:solidFill>
              </a:rPr>
              <a:t>Civil Code</a:t>
            </a:r>
          </a:p>
          <a:p>
            <a:pPr marL="0" indent="0" algn="just">
              <a:lnSpc>
                <a:spcPct val="90000"/>
              </a:lnSpc>
              <a:buNone/>
            </a:pPr>
            <a:r>
              <a:rPr lang="es-ES" sz="2000" dirty="0">
                <a:solidFill>
                  <a:schemeClr val="bg1"/>
                </a:solidFill>
              </a:rPr>
              <a:t>Art. 81.- </a:t>
            </a:r>
            <a:r>
              <a:rPr lang="es-ES" sz="2000" dirty="0" err="1">
                <a:solidFill>
                  <a:schemeClr val="bg1"/>
                </a:solidFill>
              </a:rPr>
              <a:t>Marriage</a:t>
            </a:r>
            <a:r>
              <a:rPr lang="es-ES" sz="2000" dirty="0">
                <a:solidFill>
                  <a:schemeClr val="bg1"/>
                </a:solidFill>
              </a:rPr>
              <a:t> </a:t>
            </a:r>
            <a:r>
              <a:rPr lang="es-ES" sz="2000" dirty="0" err="1">
                <a:solidFill>
                  <a:schemeClr val="bg1"/>
                </a:solidFill>
              </a:rPr>
              <a:t>is</a:t>
            </a:r>
            <a:r>
              <a:rPr lang="es-ES" sz="2000" dirty="0">
                <a:solidFill>
                  <a:schemeClr val="bg1"/>
                </a:solidFill>
              </a:rPr>
              <a:t> a </a:t>
            </a:r>
            <a:r>
              <a:rPr lang="es-ES" sz="2000" dirty="0" err="1">
                <a:solidFill>
                  <a:schemeClr val="bg1"/>
                </a:solidFill>
              </a:rPr>
              <a:t>solemn</a:t>
            </a:r>
            <a:r>
              <a:rPr lang="es-ES" sz="2000" dirty="0">
                <a:solidFill>
                  <a:schemeClr val="bg1"/>
                </a:solidFill>
              </a:rPr>
              <a:t> </a:t>
            </a:r>
            <a:r>
              <a:rPr lang="es-ES" sz="2000" dirty="0" err="1">
                <a:solidFill>
                  <a:schemeClr val="bg1"/>
                </a:solidFill>
              </a:rPr>
              <a:t>contract</a:t>
            </a:r>
            <a:r>
              <a:rPr lang="es-ES" sz="2000" dirty="0">
                <a:solidFill>
                  <a:schemeClr val="bg1"/>
                </a:solidFill>
              </a:rPr>
              <a:t> </a:t>
            </a:r>
            <a:r>
              <a:rPr lang="es-ES" sz="2000" dirty="0" err="1">
                <a:solidFill>
                  <a:schemeClr val="bg1"/>
                </a:solidFill>
              </a:rPr>
              <a:t>by</a:t>
            </a:r>
            <a:r>
              <a:rPr lang="es-ES" sz="2000" dirty="0">
                <a:solidFill>
                  <a:schemeClr val="bg1"/>
                </a:solidFill>
              </a:rPr>
              <a:t> </a:t>
            </a:r>
            <a:r>
              <a:rPr lang="es-ES" sz="2000" dirty="0" err="1">
                <a:solidFill>
                  <a:schemeClr val="bg1"/>
                </a:solidFill>
              </a:rPr>
              <a:t>which</a:t>
            </a:r>
            <a:r>
              <a:rPr lang="es-ES" sz="2000" dirty="0">
                <a:solidFill>
                  <a:schemeClr val="bg1"/>
                </a:solidFill>
              </a:rPr>
              <a:t> a </a:t>
            </a:r>
            <a:r>
              <a:rPr lang="es-ES" sz="2000" dirty="0" err="1">
                <a:solidFill>
                  <a:schemeClr val="bg1"/>
                </a:solidFill>
              </a:rPr>
              <a:t>man</a:t>
            </a:r>
            <a:r>
              <a:rPr lang="es-ES" sz="2000" dirty="0">
                <a:solidFill>
                  <a:schemeClr val="bg1"/>
                </a:solidFill>
              </a:rPr>
              <a:t> and a </a:t>
            </a:r>
            <a:r>
              <a:rPr lang="es-ES" sz="2000" dirty="0" err="1">
                <a:solidFill>
                  <a:schemeClr val="bg1"/>
                </a:solidFill>
              </a:rPr>
              <a:t>woman</a:t>
            </a:r>
            <a:r>
              <a:rPr lang="es-ES" sz="2000" dirty="0">
                <a:solidFill>
                  <a:schemeClr val="bg1"/>
                </a:solidFill>
              </a:rPr>
              <a:t> </a:t>
            </a:r>
            <a:r>
              <a:rPr lang="es-ES" sz="2000" dirty="0" err="1">
                <a:solidFill>
                  <a:schemeClr val="bg1"/>
                </a:solidFill>
              </a:rPr>
              <a:t>join</a:t>
            </a:r>
            <a:r>
              <a:rPr lang="es-ES" sz="2000" dirty="0">
                <a:solidFill>
                  <a:schemeClr val="bg1"/>
                </a:solidFill>
              </a:rPr>
              <a:t> </a:t>
            </a:r>
            <a:r>
              <a:rPr lang="es-ES" sz="2000" dirty="0" err="1">
                <a:solidFill>
                  <a:schemeClr val="bg1"/>
                </a:solidFill>
              </a:rPr>
              <a:t>with</a:t>
            </a:r>
            <a:r>
              <a:rPr lang="es-ES" sz="2000" dirty="0">
                <a:solidFill>
                  <a:schemeClr val="bg1"/>
                </a:solidFill>
              </a:rPr>
              <a:t> </a:t>
            </a:r>
            <a:r>
              <a:rPr lang="es-ES" sz="2000" dirty="0" err="1">
                <a:solidFill>
                  <a:schemeClr val="bg1"/>
                </a:solidFill>
              </a:rPr>
              <a:t>the</a:t>
            </a:r>
            <a:r>
              <a:rPr lang="es-ES" sz="2000" dirty="0">
                <a:solidFill>
                  <a:schemeClr val="bg1"/>
                </a:solidFill>
              </a:rPr>
              <a:t> </a:t>
            </a:r>
            <a:r>
              <a:rPr lang="es-ES" sz="2000" dirty="0" err="1">
                <a:solidFill>
                  <a:schemeClr val="bg1"/>
                </a:solidFill>
              </a:rPr>
              <a:t>aim</a:t>
            </a:r>
            <a:r>
              <a:rPr lang="es-ES" sz="2000" dirty="0">
                <a:solidFill>
                  <a:schemeClr val="bg1"/>
                </a:solidFill>
              </a:rPr>
              <a:t> </a:t>
            </a:r>
            <a:r>
              <a:rPr lang="es-ES" sz="2000" dirty="0" err="1">
                <a:solidFill>
                  <a:schemeClr val="bg1"/>
                </a:solidFill>
              </a:rPr>
              <a:t>of</a:t>
            </a:r>
            <a:r>
              <a:rPr lang="es-ES" sz="2000" dirty="0">
                <a:solidFill>
                  <a:schemeClr val="bg1"/>
                </a:solidFill>
              </a:rPr>
              <a:t> </a:t>
            </a:r>
            <a:r>
              <a:rPr lang="es-ES" sz="2000" dirty="0" err="1">
                <a:solidFill>
                  <a:schemeClr val="bg1"/>
                </a:solidFill>
              </a:rPr>
              <a:t>cohabitation</a:t>
            </a:r>
            <a:r>
              <a:rPr lang="es-ES" sz="2000" dirty="0">
                <a:solidFill>
                  <a:schemeClr val="bg1"/>
                </a:solidFill>
              </a:rPr>
              <a:t>, </a:t>
            </a:r>
            <a:r>
              <a:rPr lang="es-ES" sz="2000" dirty="0" err="1">
                <a:solidFill>
                  <a:schemeClr val="bg1"/>
                </a:solidFill>
              </a:rPr>
              <a:t>childbearing</a:t>
            </a:r>
            <a:r>
              <a:rPr lang="es-ES" sz="2000" dirty="0">
                <a:solidFill>
                  <a:schemeClr val="bg1"/>
                </a:solidFill>
              </a:rPr>
              <a:t> and mutual </a:t>
            </a:r>
            <a:r>
              <a:rPr lang="es-ES" sz="2000" dirty="0" err="1">
                <a:solidFill>
                  <a:schemeClr val="bg1"/>
                </a:solidFill>
              </a:rPr>
              <a:t>aid</a:t>
            </a:r>
            <a:r>
              <a:rPr lang="es-ES" sz="2000" dirty="0">
                <a:solidFill>
                  <a:schemeClr val="bg1"/>
                </a:solidFill>
              </a:rPr>
              <a:t>.</a:t>
            </a:r>
            <a:endParaRPr lang="en-US" sz="2000" dirty="0">
              <a:solidFill>
                <a:schemeClr val="bg1"/>
              </a:solidFill>
            </a:endParaRPr>
          </a:p>
          <a:p>
            <a:pPr algn="just">
              <a:lnSpc>
                <a:spcPct val="90000"/>
              </a:lnSpc>
            </a:pPr>
            <a:r>
              <a:rPr lang="en-US" sz="2000" dirty="0">
                <a:solidFill>
                  <a:schemeClr val="bg1"/>
                </a:solidFill>
              </a:rPr>
              <a:t>Organic Law of Identification, civil data and public registry</a:t>
            </a:r>
          </a:p>
          <a:p>
            <a:pPr marL="0" indent="0" algn="just">
              <a:lnSpc>
                <a:spcPct val="90000"/>
              </a:lnSpc>
              <a:buNone/>
            </a:pPr>
            <a:r>
              <a:rPr lang="es-ES" sz="2000" dirty="0">
                <a:solidFill>
                  <a:schemeClr val="bg1"/>
                </a:solidFill>
              </a:rPr>
              <a:t>Art. 52.- </a:t>
            </a:r>
            <a:r>
              <a:rPr lang="es-ES" sz="2000" dirty="0" err="1">
                <a:solidFill>
                  <a:schemeClr val="bg1"/>
                </a:solidFill>
              </a:rPr>
              <a:t>Marriage</a:t>
            </a:r>
            <a:r>
              <a:rPr lang="es-ES" sz="2000" dirty="0">
                <a:solidFill>
                  <a:schemeClr val="bg1"/>
                </a:solidFill>
              </a:rPr>
              <a:t> </a:t>
            </a:r>
            <a:r>
              <a:rPr lang="es-ES" sz="2000" dirty="0" err="1">
                <a:solidFill>
                  <a:schemeClr val="bg1"/>
                </a:solidFill>
              </a:rPr>
              <a:t>is</a:t>
            </a:r>
            <a:r>
              <a:rPr lang="es-ES" sz="2000" dirty="0">
                <a:solidFill>
                  <a:schemeClr val="bg1"/>
                </a:solidFill>
              </a:rPr>
              <a:t> </a:t>
            </a:r>
            <a:r>
              <a:rPr lang="es-ES" sz="2000" dirty="0" err="1">
                <a:solidFill>
                  <a:schemeClr val="bg1"/>
                </a:solidFill>
              </a:rPr>
              <a:t>the</a:t>
            </a:r>
            <a:r>
              <a:rPr lang="es-ES" sz="2000" dirty="0">
                <a:solidFill>
                  <a:schemeClr val="bg1"/>
                </a:solidFill>
              </a:rPr>
              <a:t> </a:t>
            </a:r>
            <a:r>
              <a:rPr lang="es-ES" sz="2000" dirty="0" err="1">
                <a:solidFill>
                  <a:schemeClr val="bg1"/>
                </a:solidFill>
              </a:rPr>
              <a:t>union</a:t>
            </a:r>
            <a:r>
              <a:rPr lang="es-ES" sz="2000" dirty="0">
                <a:solidFill>
                  <a:schemeClr val="bg1"/>
                </a:solidFill>
              </a:rPr>
              <a:t> </a:t>
            </a:r>
            <a:r>
              <a:rPr lang="es-ES" sz="2000" dirty="0" err="1">
                <a:solidFill>
                  <a:schemeClr val="bg1"/>
                </a:solidFill>
              </a:rPr>
              <a:t>between</a:t>
            </a:r>
            <a:r>
              <a:rPr lang="es-ES" sz="2000" dirty="0">
                <a:solidFill>
                  <a:schemeClr val="bg1"/>
                </a:solidFill>
              </a:rPr>
              <a:t> a </a:t>
            </a:r>
            <a:r>
              <a:rPr lang="es-ES" sz="2000" dirty="0" err="1">
                <a:solidFill>
                  <a:schemeClr val="bg1"/>
                </a:solidFill>
              </a:rPr>
              <a:t>man</a:t>
            </a:r>
            <a:r>
              <a:rPr lang="es-ES" sz="2000" dirty="0">
                <a:solidFill>
                  <a:schemeClr val="bg1"/>
                </a:solidFill>
              </a:rPr>
              <a:t> and a </a:t>
            </a:r>
            <a:r>
              <a:rPr lang="es-ES" sz="2000" dirty="0" err="1">
                <a:solidFill>
                  <a:schemeClr val="bg1"/>
                </a:solidFill>
              </a:rPr>
              <a:t>woman</a:t>
            </a:r>
            <a:r>
              <a:rPr lang="es-ES" sz="2000" dirty="0">
                <a:solidFill>
                  <a:schemeClr val="bg1"/>
                </a:solidFill>
              </a:rPr>
              <a:t> and </a:t>
            </a:r>
            <a:r>
              <a:rPr lang="es-ES" sz="2000" dirty="0" err="1">
                <a:solidFill>
                  <a:schemeClr val="bg1"/>
                </a:solidFill>
              </a:rPr>
              <a:t>it</a:t>
            </a:r>
            <a:r>
              <a:rPr lang="es-ES" sz="2000" dirty="0">
                <a:solidFill>
                  <a:schemeClr val="bg1"/>
                </a:solidFill>
              </a:rPr>
              <a:t> </a:t>
            </a:r>
            <a:r>
              <a:rPr lang="es-ES" sz="2000" dirty="0" err="1">
                <a:solidFill>
                  <a:schemeClr val="bg1"/>
                </a:solidFill>
              </a:rPr>
              <a:t>is</a:t>
            </a:r>
            <a:r>
              <a:rPr lang="es-ES" sz="2000" dirty="0">
                <a:solidFill>
                  <a:schemeClr val="bg1"/>
                </a:solidFill>
              </a:rPr>
              <a:t> </a:t>
            </a:r>
            <a:r>
              <a:rPr lang="es-ES" sz="2000" dirty="0" err="1">
                <a:solidFill>
                  <a:schemeClr val="bg1"/>
                </a:solidFill>
              </a:rPr>
              <a:t>celebrated</a:t>
            </a:r>
            <a:r>
              <a:rPr lang="es-ES" sz="2000" dirty="0">
                <a:solidFill>
                  <a:schemeClr val="bg1"/>
                </a:solidFill>
              </a:rPr>
              <a:t> and </a:t>
            </a:r>
            <a:r>
              <a:rPr lang="es-ES" sz="2000" dirty="0" err="1">
                <a:solidFill>
                  <a:schemeClr val="bg1"/>
                </a:solidFill>
              </a:rPr>
              <a:t>registered</a:t>
            </a:r>
            <a:r>
              <a:rPr lang="es-ES" sz="2000" dirty="0">
                <a:solidFill>
                  <a:schemeClr val="bg1"/>
                </a:solidFill>
              </a:rPr>
              <a:t> </a:t>
            </a:r>
            <a:r>
              <a:rPr lang="es-ES" sz="2000" dirty="0" err="1">
                <a:solidFill>
                  <a:schemeClr val="bg1"/>
                </a:solidFill>
              </a:rPr>
              <a:t>before</a:t>
            </a:r>
            <a:r>
              <a:rPr lang="es-ES" sz="2000" dirty="0">
                <a:solidFill>
                  <a:schemeClr val="bg1"/>
                </a:solidFill>
              </a:rPr>
              <a:t> </a:t>
            </a:r>
            <a:r>
              <a:rPr lang="es-ES" sz="2000" dirty="0" err="1">
                <a:solidFill>
                  <a:schemeClr val="bg1"/>
                </a:solidFill>
              </a:rPr>
              <a:t>the</a:t>
            </a:r>
            <a:r>
              <a:rPr lang="es-ES" sz="2000" dirty="0">
                <a:solidFill>
                  <a:schemeClr val="bg1"/>
                </a:solidFill>
              </a:rPr>
              <a:t> </a:t>
            </a:r>
            <a:r>
              <a:rPr lang="es-ES" sz="2000" dirty="0" err="1">
                <a:solidFill>
                  <a:schemeClr val="bg1"/>
                </a:solidFill>
              </a:rPr>
              <a:t>Authority</a:t>
            </a:r>
            <a:r>
              <a:rPr lang="es-ES" sz="2000" dirty="0">
                <a:solidFill>
                  <a:schemeClr val="bg1"/>
                </a:solidFill>
              </a:rPr>
              <a:t> </a:t>
            </a:r>
            <a:r>
              <a:rPr lang="es-ES" sz="2000" dirty="0" err="1">
                <a:solidFill>
                  <a:schemeClr val="bg1"/>
                </a:solidFill>
              </a:rPr>
              <a:t>of</a:t>
            </a:r>
            <a:r>
              <a:rPr lang="es-ES" sz="2000" dirty="0">
                <a:solidFill>
                  <a:schemeClr val="bg1"/>
                </a:solidFill>
              </a:rPr>
              <a:t> </a:t>
            </a:r>
            <a:r>
              <a:rPr lang="es-ES" sz="2000" dirty="0" err="1">
                <a:solidFill>
                  <a:schemeClr val="bg1"/>
                </a:solidFill>
              </a:rPr>
              <a:t>the</a:t>
            </a:r>
            <a:r>
              <a:rPr lang="es-ES" sz="2000" dirty="0">
                <a:solidFill>
                  <a:schemeClr val="bg1"/>
                </a:solidFill>
              </a:rPr>
              <a:t> General Civil </a:t>
            </a:r>
            <a:r>
              <a:rPr lang="es-ES" sz="2000" dirty="0" err="1">
                <a:solidFill>
                  <a:schemeClr val="bg1"/>
                </a:solidFill>
              </a:rPr>
              <a:t>Registry</a:t>
            </a:r>
            <a:r>
              <a:rPr lang="es-ES" sz="2000" dirty="0">
                <a:solidFill>
                  <a:schemeClr val="bg1"/>
                </a:solidFill>
              </a:rPr>
              <a:t>.</a:t>
            </a:r>
            <a:endParaRPr lang="en-US" sz="2000" dirty="0">
              <a:solidFill>
                <a:schemeClr val="bg1"/>
              </a:solidFill>
            </a:endParaRPr>
          </a:p>
          <a:p>
            <a:pPr marL="0" indent="0">
              <a:lnSpc>
                <a:spcPct val="90000"/>
              </a:lnSpc>
              <a:buNone/>
            </a:pPr>
            <a:endParaRPr lang="en-US" sz="2000" dirty="0">
              <a:solidFill>
                <a:schemeClr val="bg1"/>
              </a:solidFill>
            </a:endParaRPr>
          </a:p>
          <a:p>
            <a:pPr marL="0" indent="0">
              <a:lnSpc>
                <a:spcPct val="90000"/>
              </a:lnSpc>
              <a:buNone/>
            </a:pPr>
            <a:endParaRPr lang="en-US" sz="2000" dirty="0">
              <a:solidFill>
                <a:schemeClr val="bg1"/>
              </a:solidFill>
            </a:endParaRPr>
          </a:p>
          <a:p>
            <a:pPr marL="0" indent="0">
              <a:lnSpc>
                <a:spcPct val="90000"/>
              </a:lnSpc>
              <a:buNone/>
            </a:pPr>
            <a:endParaRPr lang="en-US" sz="2000" dirty="0">
              <a:solidFill>
                <a:schemeClr val="bg1"/>
              </a:solidFill>
            </a:endParaRPr>
          </a:p>
        </p:txBody>
      </p:sp>
      <p:sp>
        <p:nvSpPr>
          <p:cNvPr id="4" name="Slide Number Placeholder 3">
            <a:extLst>
              <a:ext uri="{FF2B5EF4-FFF2-40B4-BE49-F238E27FC236}">
                <a16:creationId xmlns:a16="http://schemas.microsoft.com/office/drawing/2014/main" id="{D9CA1EF2-7A24-4924-A1DB-16A1F4937AB1}"/>
              </a:ext>
            </a:extLst>
          </p:cNvPr>
          <p:cNvSpPr>
            <a:spLocks noGrp="1"/>
          </p:cNvSpPr>
          <p:nvPr>
            <p:ph type="sldNum" sz="quarter" idx="12"/>
          </p:nvPr>
        </p:nvSpPr>
        <p:spPr/>
        <p:txBody>
          <a:bodyPr/>
          <a:lstStyle/>
          <a:p>
            <a:fld id="{40FE046D-5CBB-4C8D-A4DE-5DFE51BA8D1C}" type="slidenum">
              <a:rPr lang="en-US" smtClean="0"/>
              <a:t>8</a:t>
            </a:fld>
            <a:endParaRPr lang="en-US"/>
          </a:p>
        </p:txBody>
      </p:sp>
      <p:sp>
        <p:nvSpPr>
          <p:cNvPr id="5" name="Rectangle 4">
            <a:extLst>
              <a:ext uri="{FF2B5EF4-FFF2-40B4-BE49-F238E27FC236}">
                <a16:creationId xmlns:a16="http://schemas.microsoft.com/office/drawing/2014/main" id="{63A91D4E-A3DE-441D-9B69-43A10C18D0D6}"/>
              </a:ext>
            </a:extLst>
          </p:cNvPr>
          <p:cNvSpPr/>
          <p:nvPr/>
        </p:nvSpPr>
        <p:spPr>
          <a:xfrm>
            <a:off x="620486" y="2122715"/>
            <a:ext cx="4234543" cy="3178628"/>
          </a:xfrm>
          <a:prstGeom prst="rect">
            <a:avLst/>
          </a:prstGeom>
          <a:solidFill>
            <a:schemeClr val="tx1">
              <a:lumMod val="75000"/>
            </a:schemeClr>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Article 417. (…)In the case of treaties and other international instruments for human rights, principles for the benefit of the human being, the non-restriction of rights, direct applicability, and the open clause as set forth in the Constitution shall be applied.</a:t>
            </a:r>
          </a:p>
        </p:txBody>
      </p:sp>
    </p:spTree>
    <p:extLst>
      <p:ext uri="{BB962C8B-B14F-4D97-AF65-F5344CB8AC3E}">
        <p14:creationId xmlns:p14="http://schemas.microsoft.com/office/powerpoint/2010/main" val="316955623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72DF-5BA8-4D15-922B-E493F14B80E5}"/>
              </a:ext>
            </a:extLst>
          </p:cNvPr>
          <p:cNvSpPr>
            <a:spLocks noGrp="1"/>
          </p:cNvSpPr>
          <p:nvPr>
            <p:ph type="title"/>
          </p:nvPr>
        </p:nvSpPr>
        <p:spPr>
          <a:xfrm>
            <a:off x="699164" y="393895"/>
            <a:ext cx="9692640" cy="1325562"/>
          </a:xfrm>
        </p:spPr>
        <p:txBody>
          <a:bodyPr/>
          <a:lstStyle/>
          <a:p>
            <a:r>
              <a:rPr lang="en-US" dirty="0"/>
              <a:t>4. The case</a:t>
            </a:r>
          </a:p>
        </p:txBody>
      </p:sp>
      <p:sp>
        <p:nvSpPr>
          <p:cNvPr id="3" name="Content Placeholder 2">
            <a:extLst>
              <a:ext uri="{FF2B5EF4-FFF2-40B4-BE49-F238E27FC236}">
                <a16:creationId xmlns:a16="http://schemas.microsoft.com/office/drawing/2014/main" id="{DC3CE43B-25D3-4BA1-A1D7-E0F7035AE86D}"/>
              </a:ext>
            </a:extLst>
          </p:cNvPr>
          <p:cNvSpPr>
            <a:spLocks noGrp="1"/>
          </p:cNvSpPr>
          <p:nvPr>
            <p:ph idx="1"/>
          </p:nvPr>
        </p:nvSpPr>
        <p:spPr>
          <a:xfrm>
            <a:off x="558487" y="1842867"/>
            <a:ext cx="11052942" cy="4621238"/>
          </a:xfrm>
        </p:spPr>
        <p:txBody>
          <a:bodyPr>
            <a:normAutofit/>
          </a:bodyPr>
          <a:lstStyle/>
          <a:p>
            <a:r>
              <a:rPr lang="en-US" sz="2400" dirty="0"/>
              <a:t>The Constitutional Court posed the following questions:</a:t>
            </a:r>
          </a:p>
          <a:p>
            <a:pPr marL="457200" indent="-457200">
              <a:buFont typeface="+mj-lt"/>
              <a:buAutoNum type="arabicPeriod"/>
            </a:pPr>
            <a:r>
              <a:rPr lang="en-US" sz="2400" dirty="0"/>
              <a:t>Is Advisory opinion OC-24/17 an international instrument of immediate application in Ecuador according to the Constitution?</a:t>
            </a:r>
          </a:p>
          <a:p>
            <a:pPr marL="457200" indent="-457200">
              <a:buFont typeface="+mj-lt"/>
              <a:buAutoNum type="arabicPeriod"/>
            </a:pPr>
            <a:r>
              <a:rPr lang="en-US" sz="2400" dirty="0"/>
              <a:t>Does the content of the Advisory opinion contradict article 67 of the Constitution?</a:t>
            </a:r>
          </a:p>
          <a:p>
            <a:pPr marL="457200" indent="-457200">
              <a:buFont typeface="+mj-lt"/>
              <a:buAutoNum type="arabicPeriod"/>
            </a:pPr>
            <a:r>
              <a:rPr lang="en-US" sz="2400" dirty="0"/>
              <a:t>If  the Advisory opinion is applicable in the Ecuadorian legal system, what are its effects in relation to public and judiciary officials?</a:t>
            </a:r>
          </a:p>
          <a:p>
            <a:endParaRPr lang="en-US" sz="2400" dirty="0"/>
          </a:p>
        </p:txBody>
      </p:sp>
      <p:sp>
        <p:nvSpPr>
          <p:cNvPr id="4" name="Slide Number Placeholder 3">
            <a:extLst>
              <a:ext uri="{FF2B5EF4-FFF2-40B4-BE49-F238E27FC236}">
                <a16:creationId xmlns:a16="http://schemas.microsoft.com/office/drawing/2014/main" id="{F4A59117-FA9C-4D36-A671-41E27EBFBF70}"/>
              </a:ext>
            </a:extLst>
          </p:cNvPr>
          <p:cNvSpPr>
            <a:spLocks noGrp="1"/>
          </p:cNvSpPr>
          <p:nvPr>
            <p:ph type="sldNum" sz="quarter" idx="12"/>
          </p:nvPr>
        </p:nvSpPr>
        <p:spPr/>
        <p:txBody>
          <a:bodyPr/>
          <a:lstStyle/>
          <a:p>
            <a:fld id="{40FE046D-5CBB-4C8D-A4DE-5DFE51BA8D1C}" type="slidenum">
              <a:rPr lang="en-US" smtClean="0"/>
              <a:t>9</a:t>
            </a:fld>
            <a:endParaRPr lang="en-US"/>
          </a:p>
        </p:txBody>
      </p:sp>
    </p:spTree>
    <p:extLst>
      <p:ext uri="{BB962C8B-B14F-4D97-AF65-F5344CB8AC3E}">
        <p14:creationId xmlns:p14="http://schemas.microsoft.com/office/powerpoint/2010/main" val="391735345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1841</TotalTime>
  <Words>4049</Words>
  <Application>Microsoft Office PowerPoint</Application>
  <PresentationFormat>Widescreen</PresentationFormat>
  <Paragraphs>179</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Gill Sans MT</vt:lpstr>
      <vt:lpstr>Wingdings</vt:lpstr>
      <vt:lpstr>Parcel</vt:lpstr>
      <vt:lpstr>Same sex marriage in Ecuador: a perspective from the Ecuadorian Constitution and Laws v. International Law.</vt:lpstr>
      <vt:lpstr>Outline</vt:lpstr>
      <vt:lpstr>1. Ecuador: brief overview of legal history and culture </vt:lpstr>
      <vt:lpstr>2. The Constitution of Ecuador: rights and guarantees</vt:lpstr>
      <vt:lpstr>2. The Constitution of Ecuador: rights and guarantees</vt:lpstr>
      <vt:lpstr>3. The Constitutional Court of Ecuador  </vt:lpstr>
      <vt:lpstr>4. The case</vt:lpstr>
      <vt:lpstr>4. The case</vt:lpstr>
      <vt:lpstr>4. The case</vt:lpstr>
      <vt:lpstr>4. International sources: Advisory opinion OC-24/17 </vt:lpstr>
      <vt:lpstr>4. THE CASE</vt:lpstr>
      <vt:lpstr>4. International sources: ADVISORY OPINIONS</vt:lpstr>
      <vt:lpstr>4. THE CASE – dissenting opinion</vt:lpstr>
      <vt:lpstr>The debate</vt:lpstr>
      <vt:lpstr>5.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 sex marriage in Ecuador: a perspective from the Ecuadorian Constitution and Laws v. International Law.</dc:title>
  <dc:creator>Joyce Almeida Ponce</dc:creator>
  <cp:lastModifiedBy>Almeida Ponce, Joyce Maddeline</cp:lastModifiedBy>
  <cp:revision>77</cp:revision>
  <dcterms:created xsi:type="dcterms:W3CDTF">2021-01-09T03:06:45Z</dcterms:created>
  <dcterms:modified xsi:type="dcterms:W3CDTF">2021-03-18T15:28:02Z</dcterms:modified>
</cp:coreProperties>
</file>