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9"/>
  </p:notesMasterIdLst>
  <p:handoutMasterIdLst>
    <p:handoutMasterId r:id="rId20"/>
  </p:handoutMasterIdLst>
  <p:sldIdLst>
    <p:sldId id="256" r:id="rId2"/>
    <p:sldId id="301" r:id="rId3"/>
    <p:sldId id="302" r:id="rId4"/>
    <p:sldId id="312" r:id="rId5"/>
    <p:sldId id="313" r:id="rId6"/>
    <p:sldId id="314" r:id="rId7"/>
    <p:sldId id="315" r:id="rId8"/>
    <p:sldId id="316" r:id="rId9"/>
    <p:sldId id="317" r:id="rId10"/>
    <p:sldId id="318" r:id="rId11"/>
    <p:sldId id="319" r:id="rId12"/>
    <p:sldId id="320" r:id="rId13"/>
    <p:sldId id="321" r:id="rId14"/>
    <p:sldId id="322" r:id="rId15"/>
    <p:sldId id="325" r:id="rId16"/>
    <p:sldId id="324" r:id="rId17"/>
    <p:sldId id="311" r:id="rId18"/>
  </p:sldIdLst>
  <p:sldSz cx="12192000" cy="6858000"/>
  <p:notesSz cx="7010400" cy="9296400"/>
  <p:defaultTextStyle>
    <a:defPPr>
      <a:defRPr lang="en-US"/>
    </a:defPPr>
    <a:lvl1pPr algn="l" rtl="0" eaLnBrk="0" fontAlgn="base" hangingPunct="0">
      <a:spcBef>
        <a:spcPct val="0"/>
      </a:spcBef>
      <a:spcAft>
        <a:spcPct val="0"/>
      </a:spcAft>
      <a:defRPr sz="2400" i="1" kern="1200">
        <a:solidFill>
          <a:schemeClr val="tx1"/>
        </a:solidFill>
        <a:latin typeface="Arial" charset="0"/>
        <a:ea typeface="ＭＳ Ｐゴシック" pitchFamily="1" charset="-128"/>
        <a:cs typeface="+mn-cs"/>
      </a:defRPr>
    </a:lvl1pPr>
    <a:lvl2pPr marL="457200" algn="l" rtl="0" eaLnBrk="0" fontAlgn="base" hangingPunct="0">
      <a:spcBef>
        <a:spcPct val="0"/>
      </a:spcBef>
      <a:spcAft>
        <a:spcPct val="0"/>
      </a:spcAft>
      <a:defRPr sz="2400" i="1" kern="1200">
        <a:solidFill>
          <a:schemeClr val="tx1"/>
        </a:solidFill>
        <a:latin typeface="Arial" charset="0"/>
        <a:ea typeface="ＭＳ Ｐゴシック" pitchFamily="1" charset="-128"/>
        <a:cs typeface="+mn-cs"/>
      </a:defRPr>
    </a:lvl2pPr>
    <a:lvl3pPr marL="914400" algn="l" rtl="0" eaLnBrk="0" fontAlgn="base" hangingPunct="0">
      <a:spcBef>
        <a:spcPct val="0"/>
      </a:spcBef>
      <a:spcAft>
        <a:spcPct val="0"/>
      </a:spcAft>
      <a:defRPr sz="2400" i="1" kern="1200">
        <a:solidFill>
          <a:schemeClr val="tx1"/>
        </a:solidFill>
        <a:latin typeface="Arial" charset="0"/>
        <a:ea typeface="ＭＳ Ｐゴシック" pitchFamily="1" charset="-128"/>
        <a:cs typeface="+mn-cs"/>
      </a:defRPr>
    </a:lvl3pPr>
    <a:lvl4pPr marL="1371600" algn="l" rtl="0" eaLnBrk="0" fontAlgn="base" hangingPunct="0">
      <a:spcBef>
        <a:spcPct val="0"/>
      </a:spcBef>
      <a:spcAft>
        <a:spcPct val="0"/>
      </a:spcAft>
      <a:defRPr sz="2400" i="1" kern="1200">
        <a:solidFill>
          <a:schemeClr val="tx1"/>
        </a:solidFill>
        <a:latin typeface="Arial" charset="0"/>
        <a:ea typeface="ＭＳ Ｐゴシック" pitchFamily="1" charset="-128"/>
        <a:cs typeface="+mn-cs"/>
      </a:defRPr>
    </a:lvl4pPr>
    <a:lvl5pPr marL="1828800" algn="l" rtl="0" eaLnBrk="0" fontAlgn="base" hangingPunct="0">
      <a:spcBef>
        <a:spcPct val="0"/>
      </a:spcBef>
      <a:spcAft>
        <a:spcPct val="0"/>
      </a:spcAft>
      <a:defRPr sz="2400" i="1" kern="1200">
        <a:solidFill>
          <a:schemeClr val="tx1"/>
        </a:solidFill>
        <a:latin typeface="Arial" charset="0"/>
        <a:ea typeface="ＭＳ Ｐゴシック" pitchFamily="1" charset="-128"/>
        <a:cs typeface="+mn-cs"/>
      </a:defRPr>
    </a:lvl5pPr>
    <a:lvl6pPr marL="2286000" algn="l" defTabSz="914400" rtl="0" eaLnBrk="1" latinLnBrk="0" hangingPunct="1">
      <a:defRPr sz="2400" i="1" kern="1200">
        <a:solidFill>
          <a:schemeClr val="tx1"/>
        </a:solidFill>
        <a:latin typeface="Arial" charset="0"/>
        <a:ea typeface="ＭＳ Ｐゴシック" pitchFamily="1" charset="-128"/>
        <a:cs typeface="+mn-cs"/>
      </a:defRPr>
    </a:lvl6pPr>
    <a:lvl7pPr marL="2743200" algn="l" defTabSz="914400" rtl="0" eaLnBrk="1" latinLnBrk="0" hangingPunct="1">
      <a:defRPr sz="2400" i="1" kern="1200">
        <a:solidFill>
          <a:schemeClr val="tx1"/>
        </a:solidFill>
        <a:latin typeface="Arial" charset="0"/>
        <a:ea typeface="ＭＳ Ｐゴシック" pitchFamily="1" charset="-128"/>
        <a:cs typeface="+mn-cs"/>
      </a:defRPr>
    </a:lvl7pPr>
    <a:lvl8pPr marL="3200400" algn="l" defTabSz="914400" rtl="0" eaLnBrk="1" latinLnBrk="0" hangingPunct="1">
      <a:defRPr sz="2400" i="1" kern="1200">
        <a:solidFill>
          <a:schemeClr val="tx1"/>
        </a:solidFill>
        <a:latin typeface="Arial" charset="0"/>
        <a:ea typeface="ＭＳ Ｐゴシック" pitchFamily="1" charset="-128"/>
        <a:cs typeface="+mn-cs"/>
      </a:defRPr>
    </a:lvl8pPr>
    <a:lvl9pPr marL="3657600" algn="l" defTabSz="914400" rtl="0" eaLnBrk="1" latinLnBrk="0" hangingPunct="1">
      <a:defRPr sz="2400" i="1" kern="1200">
        <a:solidFill>
          <a:schemeClr val="tx1"/>
        </a:solidFill>
        <a:latin typeface="Arial" charset="0"/>
        <a:ea typeface="ＭＳ Ｐゴシック" pitchFamily="1" charset="-128"/>
        <a:cs typeface="+mn-cs"/>
      </a:defRPr>
    </a:lvl9pPr>
  </p:defaultTextStyle>
  <p:extLst>
    <p:ext uri="{521415D9-36F7-43E2-AB2F-B90AF26B5E84}">
      <p14:sectionLst xmlns:p14="http://schemas.microsoft.com/office/powerpoint/2010/main">
        <p14:section name="Default Section" id="{F3B1E314-FA9D-4CEB-ABBA-A985E1A5F63E}">
          <p14:sldIdLst>
            <p14:sldId id="256"/>
          </p14:sldIdLst>
        </p14:section>
        <p14:section name="Untitled Section" id="{754AA63D-3576-4C9F-8053-3B68609DA5F0}">
          <p14:sldIdLst>
            <p14:sldId id="301"/>
            <p14:sldId id="302"/>
            <p14:sldId id="312"/>
            <p14:sldId id="313"/>
            <p14:sldId id="314"/>
            <p14:sldId id="315"/>
            <p14:sldId id="316"/>
            <p14:sldId id="317"/>
            <p14:sldId id="318"/>
            <p14:sldId id="319"/>
            <p14:sldId id="320"/>
            <p14:sldId id="321"/>
            <p14:sldId id="322"/>
            <p14:sldId id="325"/>
            <p14:sldId id="324"/>
            <p14:sldId id="311"/>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04" autoAdjust="0"/>
    <p:restoredTop sz="94682"/>
  </p:normalViewPr>
  <p:slideViewPr>
    <p:cSldViewPr>
      <p:cViewPr varScale="1">
        <p:scale>
          <a:sx n="66" d="100"/>
          <a:sy n="66" d="100"/>
        </p:scale>
        <p:origin x="78" y="132"/>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8EC8B751-7CC9-438A-A466-7C7CE87F6FE2}" type="datetimeFigureOut">
              <a:rPr lang="en-US" smtClean="0"/>
              <a:t>3/19/2021</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169D07FB-7C82-472B-B234-B45FA2212317}" type="slidenum">
              <a:rPr lang="en-US" smtClean="0"/>
              <a:t>‹#›</a:t>
            </a:fld>
            <a:endParaRPr lang="en-US"/>
          </a:p>
        </p:txBody>
      </p:sp>
    </p:spTree>
    <p:extLst>
      <p:ext uri="{BB962C8B-B14F-4D97-AF65-F5344CB8AC3E}">
        <p14:creationId xmlns:p14="http://schemas.microsoft.com/office/powerpoint/2010/main" val="34563334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23BCA62A-6447-F04C-A26C-541F81CE266B}" type="datetimeFigureOut">
              <a:rPr lang="en-US" smtClean="0"/>
              <a:t>3/19/2021</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1FA1D07-97B1-2244-9EDD-DF48BB93CCF3}" type="slidenum">
              <a:rPr lang="en-US" smtClean="0"/>
              <a:t>‹#›</a:t>
            </a:fld>
            <a:endParaRPr lang="en-US"/>
          </a:p>
        </p:txBody>
      </p:sp>
    </p:spTree>
    <p:extLst>
      <p:ext uri="{BB962C8B-B14F-4D97-AF65-F5344CB8AC3E}">
        <p14:creationId xmlns:p14="http://schemas.microsoft.com/office/powerpoint/2010/main" val="10591997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12192000" cy="4648200"/>
          </a:xfrm>
          <a:prstGeom prst="rect">
            <a:avLst/>
          </a:prstGeom>
          <a:solidFill>
            <a:schemeClr val="accent1"/>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sz="2400"/>
          </a:p>
        </p:txBody>
      </p:sp>
      <p:sp>
        <p:nvSpPr>
          <p:cNvPr id="5" name="Line 5"/>
          <p:cNvSpPr>
            <a:spLocks noChangeShapeType="1"/>
          </p:cNvSpPr>
          <p:nvPr/>
        </p:nvSpPr>
        <p:spPr bwMode="auto">
          <a:xfrm>
            <a:off x="2808818" y="2551113"/>
            <a:ext cx="6538383"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en-US" sz="2400"/>
          </a:p>
        </p:txBody>
      </p:sp>
      <p:sp>
        <p:nvSpPr>
          <p:cNvPr id="6" name="Line 6"/>
          <p:cNvSpPr>
            <a:spLocks noChangeShapeType="1"/>
          </p:cNvSpPr>
          <p:nvPr/>
        </p:nvSpPr>
        <p:spPr bwMode="auto">
          <a:xfrm>
            <a:off x="0" y="4648200"/>
            <a:ext cx="12192000" cy="0"/>
          </a:xfrm>
          <a:prstGeom prst="line">
            <a:avLst/>
          </a:prstGeom>
          <a:noFill/>
          <a:ln w="476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2400"/>
          </a:p>
        </p:txBody>
      </p:sp>
      <p:sp>
        <p:nvSpPr>
          <p:cNvPr id="5123" name="Rectangle 3"/>
          <p:cNvSpPr>
            <a:spLocks noGrp="1" noChangeArrowheads="1"/>
          </p:cNvSpPr>
          <p:nvPr>
            <p:ph type="subTitle" idx="1"/>
          </p:nvPr>
        </p:nvSpPr>
        <p:spPr>
          <a:xfrm>
            <a:off x="609601" y="1763713"/>
            <a:ext cx="10968567" cy="508000"/>
          </a:xfrm>
        </p:spPr>
        <p:txBody>
          <a:bodyPr anchor="ctr"/>
          <a:lstStyle>
            <a:lvl1pPr marL="0" indent="0" algn="ctr">
              <a:buFontTx/>
              <a:buNone/>
              <a:defRPr>
                <a:solidFill>
                  <a:schemeClr val="bg1"/>
                </a:solidFill>
              </a:defRPr>
            </a:lvl1pPr>
          </a:lstStyle>
          <a:p>
            <a:pPr lvl="0"/>
            <a:r>
              <a:rPr lang="en-US" noProof="0"/>
              <a:t>Click to edit Master subtitle style</a:t>
            </a:r>
          </a:p>
        </p:txBody>
      </p:sp>
      <p:sp>
        <p:nvSpPr>
          <p:cNvPr id="5124" name="Rectangle 4"/>
          <p:cNvSpPr>
            <a:spLocks noGrp="1" noChangeArrowheads="1"/>
          </p:cNvSpPr>
          <p:nvPr>
            <p:ph type="ctrTitle" sz="quarter"/>
          </p:nvPr>
        </p:nvSpPr>
        <p:spPr>
          <a:xfrm>
            <a:off x="607485" y="1014414"/>
            <a:ext cx="10968567" cy="776287"/>
          </a:xfrm>
        </p:spPr>
        <p:txBody>
          <a:bodyPr/>
          <a:lstStyle>
            <a:lvl1pPr algn="ctr">
              <a:defRPr sz="4200" b="0">
                <a:solidFill>
                  <a:schemeClr val="bg1"/>
                </a:solidFill>
              </a:defRPr>
            </a:lvl1pPr>
          </a:lstStyle>
          <a:p>
            <a:pPr lvl="0"/>
            <a:r>
              <a:rPr lang="en-US" noProof="0"/>
              <a:t>Click to edit Master title style</a:t>
            </a:r>
          </a:p>
        </p:txBody>
      </p:sp>
    </p:spTree>
    <p:extLst>
      <p:ext uri="{BB962C8B-B14F-4D97-AF65-F5344CB8AC3E}">
        <p14:creationId xmlns:p14="http://schemas.microsoft.com/office/powerpoint/2010/main" val="3743192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10290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88400" y="811213"/>
            <a:ext cx="2726267" cy="5080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7485" y="811213"/>
            <a:ext cx="7977716" cy="5080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58145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752668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609347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852613"/>
            <a:ext cx="5350933"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63734" y="1852613"/>
            <a:ext cx="5350933"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96251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endParaRPr 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362056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endParaRPr 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816316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9585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578992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256478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6172200"/>
            <a:ext cx="12192000" cy="685800"/>
          </a:xfrm>
          <a:prstGeom prst="rect">
            <a:avLst/>
          </a:prstGeom>
          <a:solidFill>
            <a:schemeClr val="accent1"/>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sz="2400"/>
          </a:p>
        </p:txBody>
      </p:sp>
      <p:sp>
        <p:nvSpPr>
          <p:cNvPr id="1027" name="Rectangle 3"/>
          <p:cNvSpPr>
            <a:spLocks noGrp="1" noChangeArrowheads="1"/>
          </p:cNvSpPr>
          <p:nvPr>
            <p:ph type="title"/>
          </p:nvPr>
        </p:nvSpPr>
        <p:spPr bwMode="auto">
          <a:xfrm>
            <a:off x="607484" y="811213"/>
            <a:ext cx="10905067"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4"/>
          <p:cNvSpPr>
            <a:spLocks noGrp="1" noChangeArrowheads="1"/>
          </p:cNvSpPr>
          <p:nvPr>
            <p:ph type="body" idx="1"/>
          </p:nvPr>
        </p:nvSpPr>
        <p:spPr bwMode="auto">
          <a:xfrm>
            <a:off x="609600" y="1852613"/>
            <a:ext cx="10905067" cy="4038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1" name="Rectangle 5"/>
          <p:cNvSpPr>
            <a:spLocks noGrp="1" noChangeArrowheads="1"/>
          </p:cNvSpPr>
          <p:nvPr>
            <p:ph type="dt" sz="half" idx="2"/>
          </p:nvPr>
        </p:nvSpPr>
        <p:spPr bwMode="auto">
          <a:xfrm>
            <a:off x="9753600" y="152400"/>
            <a:ext cx="2133600"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4102" name="Rectangle 6"/>
          <p:cNvSpPr>
            <a:spLocks noGrp="1" noChangeArrowheads="1"/>
          </p:cNvSpPr>
          <p:nvPr>
            <p:ph type="ftr" sz="quarter" idx="3"/>
          </p:nvPr>
        </p:nvSpPr>
        <p:spPr bwMode="auto">
          <a:xfrm>
            <a:off x="304800" y="152400"/>
            <a:ext cx="6604000"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31" name="Line 7"/>
          <p:cNvSpPr>
            <a:spLocks noChangeShapeType="1"/>
          </p:cNvSpPr>
          <p:nvPr/>
        </p:nvSpPr>
        <p:spPr bwMode="auto">
          <a:xfrm>
            <a:off x="0" y="442913"/>
            <a:ext cx="1219200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sz="2400"/>
          </a:p>
        </p:txBody>
      </p:sp>
      <p:sp>
        <p:nvSpPr>
          <p:cNvPr id="1032" name="Line 8"/>
          <p:cNvSpPr>
            <a:spLocks noChangeShapeType="1"/>
          </p:cNvSpPr>
          <p:nvPr/>
        </p:nvSpPr>
        <p:spPr bwMode="auto">
          <a:xfrm>
            <a:off x="0" y="6156325"/>
            <a:ext cx="12192000" cy="0"/>
          </a:xfrm>
          <a:prstGeom prst="line">
            <a:avLst/>
          </a:prstGeom>
          <a:noFill/>
          <a:ln w="476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sz="2400"/>
          </a:p>
        </p:txBody>
      </p:sp>
      <p:pic>
        <p:nvPicPr>
          <p:cNvPr id="1033" name="Picture 9" descr="iu_h_wh"/>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08000" y="6324600"/>
            <a:ext cx="29464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3400" b="1">
          <a:solidFill>
            <a:schemeClr val="accent1"/>
          </a:solidFill>
          <a:latin typeface="+mj-lt"/>
          <a:ea typeface="+mj-ea"/>
          <a:cs typeface="+mj-cs"/>
        </a:defRPr>
      </a:lvl1pPr>
      <a:lvl2pPr algn="l" rtl="0" eaLnBrk="0" fontAlgn="base" hangingPunct="0">
        <a:spcBef>
          <a:spcPct val="0"/>
        </a:spcBef>
        <a:spcAft>
          <a:spcPct val="0"/>
        </a:spcAft>
        <a:defRPr sz="3400" b="1">
          <a:solidFill>
            <a:schemeClr val="accent1"/>
          </a:solidFill>
          <a:latin typeface="Arial" charset="0"/>
          <a:ea typeface="ＭＳ Ｐゴシック" pitchFamily="1" charset="-128"/>
        </a:defRPr>
      </a:lvl2pPr>
      <a:lvl3pPr algn="l" rtl="0" eaLnBrk="0" fontAlgn="base" hangingPunct="0">
        <a:spcBef>
          <a:spcPct val="0"/>
        </a:spcBef>
        <a:spcAft>
          <a:spcPct val="0"/>
        </a:spcAft>
        <a:defRPr sz="3400" b="1">
          <a:solidFill>
            <a:schemeClr val="accent1"/>
          </a:solidFill>
          <a:latin typeface="Arial" charset="0"/>
          <a:ea typeface="ＭＳ Ｐゴシック" pitchFamily="1" charset="-128"/>
        </a:defRPr>
      </a:lvl3pPr>
      <a:lvl4pPr algn="l" rtl="0" eaLnBrk="0" fontAlgn="base" hangingPunct="0">
        <a:spcBef>
          <a:spcPct val="0"/>
        </a:spcBef>
        <a:spcAft>
          <a:spcPct val="0"/>
        </a:spcAft>
        <a:defRPr sz="3400" b="1">
          <a:solidFill>
            <a:schemeClr val="accent1"/>
          </a:solidFill>
          <a:latin typeface="Arial" charset="0"/>
          <a:ea typeface="ＭＳ Ｐゴシック" pitchFamily="1" charset="-128"/>
        </a:defRPr>
      </a:lvl4pPr>
      <a:lvl5pPr algn="l" rtl="0" eaLnBrk="0" fontAlgn="base" hangingPunct="0">
        <a:spcBef>
          <a:spcPct val="0"/>
        </a:spcBef>
        <a:spcAft>
          <a:spcPct val="0"/>
        </a:spcAft>
        <a:defRPr sz="3400" b="1">
          <a:solidFill>
            <a:schemeClr val="accent1"/>
          </a:solidFill>
          <a:latin typeface="Arial" charset="0"/>
          <a:ea typeface="ＭＳ Ｐゴシック" pitchFamily="1" charset="-128"/>
        </a:defRPr>
      </a:lvl5pPr>
      <a:lvl6pPr marL="457200" algn="l" rtl="0" fontAlgn="base">
        <a:spcBef>
          <a:spcPct val="0"/>
        </a:spcBef>
        <a:spcAft>
          <a:spcPct val="0"/>
        </a:spcAft>
        <a:defRPr sz="3400" b="1">
          <a:solidFill>
            <a:schemeClr val="accent1"/>
          </a:solidFill>
          <a:latin typeface="Arial" charset="0"/>
          <a:ea typeface="ＭＳ Ｐゴシック" pitchFamily="1" charset="-128"/>
        </a:defRPr>
      </a:lvl6pPr>
      <a:lvl7pPr marL="914400" algn="l" rtl="0" fontAlgn="base">
        <a:spcBef>
          <a:spcPct val="0"/>
        </a:spcBef>
        <a:spcAft>
          <a:spcPct val="0"/>
        </a:spcAft>
        <a:defRPr sz="3400" b="1">
          <a:solidFill>
            <a:schemeClr val="accent1"/>
          </a:solidFill>
          <a:latin typeface="Arial" charset="0"/>
          <a:ea typeface="ＭＳ Ｐゴシック" pitchFamily="1" charset="-128"/>
        </a:defRPr>
      </a:lvl7pPr>
      <a:lvl8pPr marL="1371600" algn="l" rtl="0" fontAlgn="base">
        <a:spcBef>
          <a:spcPct val="0"/>
        </a:spcBef>
        <a:spcAft>
          <a:spcPct val="0"/>
        </a:spcAft>
        <a:defRPr sz="3400" b="1">
          <a:solidFill>
            <a:schemeClr val="accent1"/>
          </a:solidFill>
          <a:latin typeface="Arial" charset="0"/>
          <a:ea typeface="ＭＳ Ｐゴシック" pitchFamily="1" charset="-128"/>
        </a:defRPr>
      </a:lvl8pPr>
      <a:lvl9pPr marL="1828800" algn="l" rtl="0" fontAlgn="base">
        <a:spcBef>
          <a:spcPct val="0"/>
        </a:spcBef>
        <a:spcAft>
          <a:spcPct val="0"/>
        </a:spcAft>
        <a:defRPr sz="3400" b="1">
          <a:solidFill>
            <a:schemeClr val="accent1"/>
          </a:solidFill>
          <a:latin typeface="Arial" charset="0"/>
          <a:ea typeface="ＭＳ Ｐゴシック" pitchFamily="1" charset="-128"/>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US" dirty="0"/>
              <a:t/>
            </a:r>
            <a:br>
              <a:rPr lang="en-US" dirty="0"/>
            </a:br>
            <a:r>
              <a:rPr lang="en-US" sz="4000" dirty="0"/>
              <a:t/>
            </a:r>
            <a:br>
              <a:rPr lang="en-US" sz="4000" dirty="0"/>
            </a:br>
            <a:r>
              <a:rPr lang="en-US" sz="4000" dirty="0"/>
              <a:t>Essential differences between the Venezuelan legal system and the American legal system</a:t>
            </a:r>
            <a:br>
              <a:rPr lang="en-US" sz="4000" dirty="0"/>
            </a:br>
            <a:endParaRPr lang="en-US" dirty="0"/>
          </a:p>
        </p:txBody>
      </p:sp>
      <p:sp>
        <p:nvSpPr>
          <p:cNvPr id="3075" name="Rectangle 3"/>
          <p:cNvSpPr>
            <a:spLocks noGrp="1" noChangeArrowheads="1"/>
          </p:cNvSpPr>
          <p:nvPr>
            <p:ph type="subTitle" idx="1"/>
          </p:nvPr>
        </p:nvSpPr>
        <p:spPr>
          <a:xfrm>
            <a:off x="1981201" y="2895600"/>
            <a:ext cx="8226425" cy="508000"/>
          </a:xfrm>
        </p:spPr>
        <p:txBody>
          <a:bodyPr/>
          <a:lstStyle/>
          <a:p>
            <a:pPr eaLnBrk="1" hangingPunct="1">
              <a:lnSpc>
                <a:spcPct val="90000"/>
              </a:lnSpc>
            </a:pPr>
            <a:r>
              <a:rPr lang="en-US" dirty="0"/>
              <a:t>Jose Luis Materan Sanchez</a:t>
            </a:r>
          </a:p>
          <a:p>
            <a:pPr eaLnBrk="1" hangingPunct="1">
              <a:lnSpc>
                <a:spcPct val="90000"/>
              </a:lnSpc>
            </a:pPr>
            <a:r>
              <a:rPr lang="en-US" sz="1800" i="1" dirty="0"/>
              <a:t>CORPORATE AND COMMERCIAL LAW LLM STUDENT </a:t>
            </a:r>
          </a:p>
          <a:p>
            <a:pPr eaLnBrk="1" hangingPunct="1">
              <a:lnSpc>
                <a:spcPct val="90000"/>
              </a:lnSpc>
            </a:pPr>
            <a:endParaRPr lang="en-US" sz="1800" i="1" dirty="0"/>
          </a:p>
        </p:txBody>
      </p:sp>
      <p:pic>
        <p:nvPicPr>
          <p:cNvPr id="3076" name="Picture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10113" y="4876800"/>
            <a:ext cx="3078162" cy="181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Essential differences between the Venezuelan legal system and the American legal system</a:t>
            </a:r>
          </a:p>
        </p:txBody>
      </p:sp>
      <p:sp>
        <p:nvSpPr>
          <p:cNvPr id="3" name="Content Placeholder 2"/>
          <p:cNvSpPr>
            <a:spLocks noGrp="1"/>
          </p:cNvSpPr>
          <p:nvPr>
            <p:ph idx="1"/>
          </p:nvPr>
        </p:nvSpPr>
        <p:spPr/>
        <p:txBody>
          <a:bodyPr/>
          <a:lstStyle/>
          <a:p>
            <a:pPr marL="0" indent="0">
              <a:buNone/>
            </a:pPr>
            <a:endParaRPr lang="en-US" dirty="0"/>
          </a:p>
          <a:p>
            <a:pPr marL="914400" lvl="1" indent="-457200">
              <a:buFont typeface="Arial" panose="020B0604020202020204" pitchFamily="34" charset="0"/>
              <a:buChar char="•"/>
            </a:pPr>
            <a:r>
              <a:rPr lang="en-US" dirty="0"/>
              <a:t>Unlike the American Legal System, in Venezuela, the National Constitution grants the binding character (</a:t>
            </a:r>
            <a:r>
              <a:rPr lang="en-US" b="1" dirty="0"/>
              <a:t>biding effects</a:t>
            </a:r>
            <a:r>
              <a:rPr lang="en-US" dirty="0"/>
              <a:t>) to decisions issued by the </a:t>
            </a:r>
            <a:r>
              <a:rPr lang="en-US" b="1" dirty="0"/>
              <a:t>Constitutional Chamber of the Supreme Court of Justice</a:t>
            </a:r>
            <a:r>
              <a:rPr lang="en-US" dirty="0"/>
              <a:t>, only in terms of interpretation of constitutional principles and norms. </a:t>
            </a:r>
          </a:p>
        </p:txBody>
      </p:sp>
      <p:sp>
        <p:nvSpPr>
          <p:cNvPr id="4" name="Date Placeholder 3"/>
          <p:cNvSpPr>
            <a:spLocks noGrp="1"/>
          </p:cNvSpPr>
          <p:nvPr>
            <p:ph type="dt" sz="half" idx="10"/>
          </p:nvPr>
        </p:nvSpPr>
        <p:spPr/>
        <p:txBody>
          <a:bodyPr/>
          <a:lstStyle/>
          <a:p>
            <a:pPr>
              <a:defRPr/>
            </a:pPr>
            <a:fld id="{61AECB51-1F7F-4369-806F-52520D7DD7F1}" type="datetime4">
              <a:rPr lang="en-US" smtClean="0"/>
              <a:pPr>
                <a:defRPr/>
              </a:pPr>
              <a:t>March 19, 2021</a:t>
            </a:fld>
            <a:endParaRPr lang="en-US" sz="1200"/>
          </a:p>
        </p:txBody>
      </p:sp>
      <p:sp>
        <p:nvSpPr>
          <p:cNvPr id="5" name="Footer Placeholder 4"/>
          <p:cNvSpPr>
            <a:spLocks noGrp="1"/>
          </p:cNvSpPr>
          <p:nvPr>
            <p:ph type="ftr" sz="quarter" idx="11"/>
          </p:nvPr>
        </p:nvSpPr>
        <p:spPr/>
        <p:txBody>
          <a:bodyPr/>
          <a:lstStyle/>
          <a:p>
            <a:pPr>
              <a:defRPr/>
            </a:pPr>
            <a:r>
              <a:rPr lang="en-US"/>
              <a:t>Customize footer: View menu/Header and Footer</a:t>
            </a:r>
            <a:endParaRPr lang="en-US" sz="1200"/>
          </a:p>
        </p:txBody>
      </p:sp>
    </p:spTree>
    <p:extLst>
      <p:ext uri="{BB962C8B-B14F-4D97-AF65-F5344CB8AC3E}">
        <p14:creationId xmlns:p14="http://schemas.microsoft.com/office/powerpoint/2010/main" val="2166085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Essential differences between the Venezuelan legal system and the American legal system</a:t>
            </a:r>
          </a:p>
        </p:txBody>
      </p:sp>
      <p:sp>
        <p:nvSpPr>
          <p:cNvPr id="3" name="Content Placeholder 2"/>
          <p:cNvSpPr>
            <a:spLocks noGrp="1"/>
          </p:cNvSpPr>
          <p:nvPr>
            <p:ph idx="1"/>
          </p:nvPr>
        </p:nvSpPr>
        <p:spPr/>
        <p:txBody>
          <a:bodyPr/>
          <a:lstStyle/>
          <a:p>
            <a:pPr marL="0" indent="0">
              <a:buNone/>
            </a:pPr>
            <a:endParaRPr lang="en-US" dirty="0"/>
          </a:p>
          <a:p>
            <a:pPr marL="914400" lvl="1" indent="-457200">
              <a:buFont typeface="Arial" panose="020B0604020202020204" pitchFamily="34" charset="0"/>
              <a:buChar char="•"/>
            </a:pPr>
            <a:r>
              <a:rPr lang="en-US" dirty="0"/>
              <a:t>This constitutional provision has served as an instrument to the Constitutional Chamber to </a:t>
            </a:r>
            <a:r>
              <a:rPr lang="en-US" b="1" dirty="0"/>
              <a:t>redefine the constitutional powers and powers of States, limiting and transferring the powers of the States to increase power in the National Executive</a:t>
            </a:r>
            <a:r>
              <a:rPr lang="en-US" dirty="0"/>
              <a:t>, dismantling the Decentralized Federal State. </a:t>
            </a:r>
          </a:p>
        </p:txBody>
      </p:sp>
      <p:sp>
        <p:nvSpPr>
          <p:cNvPr id="4" name="Date Placeholder 3"/>
          <p:cNvSpPr>
            <a:spLocks noGrp="1"/>
          </p:cNvSpPr>
          <p:nvPr>
            <p:ph type="dt" sz="half" idx="10"/>
          </p:nvPr>
        </p:nvSpPr>
        <p:spPr/>
        <p:txBody>
          <a:bodyPr/>
          <a:lstStyle/>
          <a:p>
            <a:pPr>
              <a:defRPr/>
            </a:pPr>
            <a:fld id="{61AECB51-1F7F-4369-806F-52520D7DD7F1}" type="datetime4">
              <a:rPr lang="en-US" smtClean="0"/>
              <a:pPr>
                <a:defRPr/>
              </a:pPr>
              <a:t>March 19, 2021</a:t>
            </a:fld>
            <a:endParaRPr lang="en-US" sz="1200"/>
          </a:p>
        </p:txBody>
      </p:sp>
      <p:sp>
        <p:nvSpPr>
          <p:cNvPr id="5" name="Footer Placeholder 4"/>
          <p:cNvSpPr>
            <a:spLocks noGrp="1"/>
          </p:cNvSpPr>
          <p:nvPr>
            <p:ph type="ftr" sz="quarter" idx="11"/>
          </p:nvPr>
        </p:nvSpPr>
        <p:spPr/>
        <p:txBody>
          <a:bodyPr/>
          <a:lstStyle/>
          <a:p>
            <a:pPr>
              <a:defRPr/>
            </a:pPr>
            <a:r>
              <a:rPr lang="en-US"/>
              <a:t>Customize footer: View menu/Header and Footer</a:t>
            </a:r>
            <a:endParaRPr lang="en-US" sz="1200"/>
          </a:p>
        </p:txBody>
      </p:sp>
    </p:spTree>
    <p:extLst>
      <p:ext uri="{BB962C8B-B14F-4D97-AF65-F5344CB8AC3E}">
        <p14:creationId xmlns:p14="http://schemas.microsoft.com/office/powerpoint/2010/main" val="11063790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Essential differences between the Venezuelan legal system and the American legal system</a:t>
            </a:r>
          </a:p>
        </p:txBody>
      </p:sp>
      <p:sp>
        <p:nvSpPr>
          <p:cNvPr id="3" name="Content Placeholder 2"/>
          <p:cNvSpPr>
            <a:spLocks noGrp="1"/>
          </p:cNvSpPr>
          <p:nvPr>
            <p:ph idx="1"/>
          </p:nvPr>
        </p:nvSpPr>
        <p:spPr/>
        <p:txBody>
          <a:bodyPr/>
          <a:lstStyle/>
          <a:p>
            <a:pPr marL="0" indent="0">
              <a:buNone/>
            </a:pPr>
            <a:endParaRPr lang="en-US" dirty="0"/>
          </a:p>
          <a:p>
            <a:pPr marL="914400" lvl="1" indent="-457200">
              <a:buFont typeface="Arial" panose="020B0604020202020204" pitchFamily="34" charset="0"/>
              <a:buChar char="•"/>
            </a:pPr>
            <a:r>
              <a:rPr lang="en-US" dirty="0"/>
              <a:t>From the constitutional point of view, the system of distribution of power in Venezuela is, to some degree, like the United States. </a:t>
            </a:r>
          </a:p>
          <a:p>
            <a:pPr marL="914400" lvl="1" indent="-457200">
              <a:buFont typeface="Arial" panose="020B0604020202020204" pitchFamily="34" charset="0"/>
              <a:buChar char="•"/>
            </a:pPr>
            <a:r>
              <a:rPr lang="en-US" dirty="0"/>
              <a:t>From the point of view of the vertical distribution of power, there is a </a:t>
            </a:r>
            <a:r>
              <a:rPr lang="en-US" b="1" dirty="0"/>
              <a:t>National Public Power, a State Public Power, and a Municipal Public Power</a:t>
            </a:r>
            <a:r>
              <a:rPr lang="en-US" dirty="0"/>
              <a:t>. </a:t>
            </a:r>
          </a:p>
        </p:txBody>
      </p:sp>
      <p:sp>
        <p:nvSpPr>
          <p:cNvPr id="4" name="Date Placeholder 3"/>
          <p:cNvSpPr>
            <a:spLocks noGrp="1"/>
          </p:cNvSpPr>
          <p:nvPr>
            <p:ph type="dt" sz="half" idx="10"/>
          </p:nvPr>
        </p:nvSpPr>
        <p:spPr/>
        <p:txBody>
          <a:bodyPr/>
          <a:lstStyle/>
          <a:p>
            <a:pPr>
              <a:defRPr/>
            </a:pPr>
            <a:fld id="{61AECB51-1F7F-4369-806F-52520D7DD7F1}" type="datetime4">
              <a:rPr lang="en-US" smtClean="0"/>
              <a:pPr>
                <a:defRPr/>
              </a:pPr>
              <a:t>March 19, 2021</a:t>
            </a:fld>
            <a:endParaRPr lang="en-US" sz="1200"/>
          </a:p>
        </p:txBody>
      </p:sp>
      <p:sp>
        <p:nvSpPr>
          <p:cNvPr id="5" name="Footer Placeholder 4"/>
          <p:cNvSpPr>
            <a:spLocks noGrp="1"/>
          </p:cNvSpPr>
          <p:nvPr>
            <p:ph type="ftr" sz="quarter" idx="11"/>
          </p:nvPr>
        </p:nvSpPr>
        <p:spPr/>
        <p:txBody>
          <a:bodyPr/>
          <a:lstStyle/>
          <a:p>
            <a:pPr>
              <a:defRPr/>
            </a:pPr>
            <a:r>
              <a:rPr lang="en-US"/>
              <a:t>Customize footer: View menu/Header and Footer</a:t>
            </a:r>
            <a:endParaRPr lang="en-US" sz="1200"/>
          </a:p>
        </p:txBody>
      </p:sp>
    </p:spTree>
    <p:extLst>
      <p:ext uri="{BB962C8B-B14F-4D97-AF65-F5344CB8AC3E}">
        <p14:creationId xmlns:p14="http://schemas.microsoft.com/office/powerpoint/2010/main" val="29607235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Essential differences between the Venezuelan legal system and the American legal system</a:t>
            </a:r>
          </a:p>
        </p:txBody>
      </p:sp>
      <p:sp>
        <p:nvSpPr>
          <p:cNvPr id="3" name="Content Placeholder 2"/>
          <p:cNvSpPr>
            <a:spLocks noGrp="1"/>
          </p:cNvSpPr>
          <p:nvPr>
            <p:ph idx="1"/>
          </p:nvPr>
        </p:nvSpPr>
        <p:spPr/>
        <p:txBody>
          <a:bodyPr/>
          <a:lstStyle/>
          <a:p>
            <a:pPr marL="914400" lvl="1" indent="-457200">
              <a:buFont typeface="Arial" panose="020B0604020202020204" pitchFamily="34" charset="0"/>
              <a:buChar char="•"/>
            </a:pPr>
            <a:endParaRPr lang="en-US" dirty="0"/>
          </a:p>
          <a:p>
            <a:pPr marL="914400" lvl="1" indent="-457200">
              <a:buFont typeface="Arial" panose="020B0604020202020204" pitchFamily="34" charset="0"/>
              <a:buChar char="•"/>
            </a:pPr>
            <a:r>
              <a:rPr lang="en-US" dirty="0"/>
              <a:t>By studying the American legal system and making certain comparisons with the Venezuelan legal system, I was able to discover that the principle </a:t>
            </a:r>
            <a:r>
              <a:rPr lang="en-US" b="1" dirty="0"/>
              <a:t>“Stare decisis et non </a:t>
            </a:r>
            <a:r>
              <a:rPr lang="en-US" b="1" dirty="0" err="1"/>
              <a:t>quieta</a:t>
            </a:r>
            <a:r>
              <a:rPr lang="en-US" b="1" dirty="0"/>
              <a:t> movere: stand by the precedents and do not disturb settled points”</a:t>
            </a:r>
            <a:r>
              <a:rPr lang="en-US" dirty="0"/>
              <a:t>,</a:t>
            </a:r>
            <a:r>
              <a:rPr lang="en-US" b="1" dirty="0"/>
              <a:t> </a:t>
            </a:r>
            <a:r>
              <a:rPr lang="en-US" dirty="0"/>
              <a:t>promotes legal certainty and the rule of law since the parties to a given trial can foresee, with some level of certainty, the outcome of the dispute. </a:t>
            </a:r>
          </a:p>
        </p:txBody>
      </p:sp>
      <p:sp>
        <p:nvSpPr>
          <p:cNvPr id="4" name="Date Placeholder 3"/>
          <p:cNvSpPr>
            <a:spLocks noGrp="1"/>
          </p:cNvSpPr>
          <p:nvPr>
            <p:ph type="dt" sz="half" idx="10"/>
          </p:nvPr>
        </p:nvSpPr>
        <p:spPr/>
        <p:txBody>
          <a:bodyPr/>
          <a:lstStyle/>
          <a:p>
            <a:pPr>
              <a:defRPr/>
            </a:pPr>
            <a:fld id="{61AECB51-1F7F-4369-806F-52520D7DD7F1}" type="datetime4">
              <a:rPr lang="en-US" smtClean="0"/>
              <a:pPr>
                <a:defRPr/>
              </a:pPr>
              <a:t>March 19, 2021</a:t>
            </a:fld>
            <a:endParaRPr lang="en-US" sz="1200"/>
          </a:p>
        </p:txBody>
      </p:sp>
      <p:sp>
        <p:nvSpPr>
          <p:cNvPr id="5" name="Footer Placeholder 4"/>
          <p:cNvSpPr>
            <a:spLocks noGrp="1"/>
          </p:cNvSpPr>
          <p:nvPr>
            <p:ph type="ftr" sz="quarter" idx="11"/>
          </p:nvPr>
        </p:nvSpPr>
        <p:spPr/>
        <p:txBody>
          <a:bodyPr/>
          <a:lstStyle/>
          <a:p>
            <a:pPr>
              <a:defRPr/>
            </a:pPr>
            <a:r>
              <a:rPr lang="en-US"/>
              <a:t>Customize footer: View menu/Header and Footer</a:t>
            </a:r>
            <a:endParaRPr lang="en-US" sz="1200"/>
          </a:p>
        </p:txBody>
      </p:sp>
    </p:spTree>
    <p:extLst>
      <p:ext uri="{BB962C8B-B14F-4D97-AF65-F5344CB8AC3E}">
        <p14:creationId xmlns:p14="http://schemas.microsoft.com/office/powerpoint/2010/main" val="25169948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Essential differences between the Venezuelan legal system and the American legal system</a:t>
            </a:r>
          </a:p>
        </p:txBody>
      </p:sp>
      <p:sp>
        <p:nvSpPr>
          <p:cNvPr id="3" name="Content Placeholder 2"/>
          <p:cNvSpPr>
            <a:spLocks noGrp="1"/>
          </p:cNvSpPr>
          <p:nvPr>
            <p:ph idx="1"/>
          </p:nvPr>
        </p:nvSpPr>
        <p:spPr/>
        <p:txBody>
          <a:bodyPr/>
          <a:lstStyle/>
          <a:p>
            <a:pPr marL="914400" lvl="1" indent="-457200">
              <a:buFont typeface="Arial" panose="020B0604020202020204" pitchFamily="34" charset="0"/>
              <a:buChar char="•"/>
            </a:pPr>
            <a:endParaRPr lang="en-US" dirty="0"/>
          </a:p>
          <a:p>
            <a:pPr marL="914400" lvl="1" indent="-457200">
              <a:buFont typeface="Arial" panose="020B0604020202020204" pitchFamily="34" charset="0"/>
              <a:buChar char="•"/>
            </a:pPr>
            <a:r>
              <a:rPr lang="en-US" dirty="0"/>
              <a:t>American judges in the exercise of their duties develop the legal system as society evolves, so the legal system has the possibility to respond to the constant challenges facing society, and in turn ensures compliance with the preceding jurisprudence. In addition, judges perform much more effective work in judicial review of acts issued by the Executive Branch and the Legislative Branch. </a:t>
            </a:r>
          </a:p>
        </p:txBody>
      </p:sp>
      <p:sp>
        <p:nvSpPr>
          <p:cNvPr id="4" name="Date Placeholder 3"/>
          <p:cNvSpPr>
            <a:spLocks noGrp="1"/>
          </p:cNvSpPr>
          <p:nvPr>
            <p:ph type="dt" sz="half" idx="10"/>
          </p:nvPr>
        </p:nvSpPr>
        <p:spPr/>
        <p:txBody>
          <a:bodyPr/>
          <a:lstStyle/>
          <a:p>
            <a:pPr>
              <a:defRPr/>
            </a:pPr>
            <a:fld id="{61AECB51-1F7F-4369-806F-52520D7DD7F1}" type="datetime4">
              <a:rPr lang="en-US" smtClean="0"/>
              <a:pPr>
                <a:defRPr/>
              </a:pPr>
              <a:t>March 19, 2021</a:t>
            </a:fld>
            <a:endParaRPr lang="en-US" sz="1200"/>
          </a:p>
        </p:txBody>
      </p:sp>
      <p:sp>
        <p:nvSpPr>
          <p:cNvPr id="5" name="Footer Placeholder 4"/>
          <p:cNvSpPr>
            <a:spLocks noGrp="1"/>
          </p:cNvSpPr>
          <p:nvPr>
            <p:ph type="ftr" sz="quarter" idx="11"/>
          </p:nvPr>
        </p:nvSpPr>
        <p:spPr/>
        <p:txBody>
          <a:bodyPr/>
          <a:lstStyle/>
          <a:p>
            <a:pPr>
              <a:defRPr/>
            </a:pPr>
            <a:r>
              <a:rPr lang="en-US"/>
              <a:t>Customize footer: View menu/Header and Footer</a:t>
            </a:r>
            <a:endParaRPr lang="en-US" sz="1200"/>
          </a:p>
        </p:txBody>
      </p:sp>
    </p:spTree>
    <p:extLst>
      <p:ext uri="{BB962C8B-B14F-4D97-AF65-F5344CB8AC3E}">
        <p14:creationId xmlns:p14="http://schemas.microsoft.com/office/powerpoint/2010/main" val="35824004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Essential differences between the Venezuelan legal system and the American legal system</a:t>
            </a:r>
          </a:p>
        </p:txBody>
      </p:sp>
      <p:sp>
        <p:nvSpPr>
          <p:cNvPr id="3" name="Content Placeholder 2"/>
          <p:cNvSpPr>
            <a:spLocks noGrp="1"/>
          </p:cNvSpPr>
          <p:nvPr>
            <p:ph idx="1"/>
          </p:nvPr>
        </p:nvSpPr>
        <p:spPr/>
        <p:txBody>
          <a:bodyPr/>
          <a:lstStyle/>
          <a:p>
            <a:pPr marL="914400" lvl="1" indent="-457200">
              <a:buFont typeface="Arial" panose="020B0604020202020204" pitchFamily="34" charset="0"/>
              <a:buChar char="•"/>
            </a:pPr>
            <a:endParaRPr lang="en-US" dirty="0"/>
          </a:p>
          <a:p>
            <a:pPr marL="914400" lvl="1" indent="-457200">
              <a:buFont typeface="Arial" panose="020B0604020202020204" pitchFamily="34" charset="0"/>
              <a:buChar char="•"/>
            </a:pPr>
            <a:r>
              <a:rPr lang="en-US" dirty="0"/>
              <a:t>The discovery phase has a greatest impact on the American civil process, because it allows the parties to define the terms of the controversy, in order to </a:t>
            </a:r>
            <a:r>
              <a:rPr lang="en-US" b="1" dirty="0"/>
              <a:t>promote the prompt resolution </a:t>
            </a:r>
            <a:r>
              <a:rPr lang="en-US" dirty="0"/>
              <a:t>of the conflict, avoiding the increase in the costs of the judicial process in time and money. </a:t>
            </a:r>
          </a:p>
        </p:txBody>
      </p:sp>
      <p:sp>
        <p:nvSpPr>
          <p:cNvPr id="4" name="Date Placeholder 3"/>
          <p:cNvSpPr>
            <a:spLocks noGrp="1"/>
          </p:cNvSpPr>
          <p:nvPr>
            <p:ph type="dt" sz="half" idx="10"/>
          </p:nvPr>
        </p:nvSpPr>
        <p:spPr/>
        <p:txBody>
          <a:bodyPr/>
          <a:lstStyle/>
          <a:p>
            <a:pPr>
              <a:defRPr/>
            </a:pPr>
            <a:fld id="{61AECB51-1F7F-4369-806F-52520D7DD7F1}" type="datetime4">
              <a:rPr lang="en-US" smtClean="0"/>
              <a:pPr>
                <a:defRPr/>
              </a:pPr>
              <a:t>March 19, 2021</a:t>
            </a:fld>
            <a:endParaRPr lang="en-US" sz="1200" dirty="0"/>
          </a:p>
        </p:txBody>
      </p:sp>
      <p:sp>
        <p:nvSpPr>
          <p:cNvPr id="5" name="Footer Placeholder 4"/>
          <p:cNvSpPr>
            <a:spLocks noGrp="1"/>
          </p:cNvSpPr>
          <p:nvPr>
            <p:ph type="ftr" sz="quarter" idx="11"/>
          </p:nvPr>
        </p:nvSpPr>
        <p:spPr/>
        <p:txBody>
          <a:bodyPr/>
          <a:lstStyle/>
          <a:p>
            <a:pPr>
              <a:defRPr/>
            </a:pPr>
            <a:r>
              <a:rPr lang="en-US"/>
              <a:t>Customize footer: View menu/Header and Footer</a:t>
            </a:r>
            <a:endParaRPr lang="en-US" sz="1200"/>
          </a:p>
        </p:txBody>
      </p:sp>
    </p:spTree>
    <p:extLst>
      <p:ext uri="{BB962C8B-B14F-4D97-AF65-F5344CB8AC3E}">
        <p14:creationId xmlns:p14="http://schemas.microsoft.com/office/powerpoint/2010/main" val="6652911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3465" y="1447800"/>
            <a:ext cx="10905067" cy="4876800"/>
          </a:xfrm>
        </p:spPr>
        <p:txBody>
          <a:bodyPr/>
          <a:lstStyle/>
          <a:p>
            <a:pPr marL="914400" lvl="1" indent="-457200">
              <a:buFont typeface="Arial" panose="020B0604020202020204" pitchFamily="34" charset="0"/>
              <a:buChar char="•"/>
            </a:pPr>
            <a:r>
              <a:rPr lang="en-US" sz="2400" dirty="0"/>
              <a:t>The Executive Branch has had as its essential objective to change Venezuela’s economic, political, and social model, </a:t>
            </a:r>
            <a:r>
              <a:rPr lang="en-US" sz="2400" b="1" dirty="0"/>
              <a:t>dismantling the Decentralized Federal State</a:t>
            </a:r>
          </a:p>
          <a:p>
            <a:pPr marL="914400" lvl="1" indent="-457200">
              <a:buFont typeface="Arial" panose="020B0604020202020204" pitchFamily="34" charset="0"/>
              <a:buChar char="•"/>
            </a:pPr>
            <a:r>
              <a:rPr lang="en-US" sz="2400" dirty="0"/>
              <a:t>Venezuelan Constitution grants </a:t>
            </a:r>
            <a:r>
              <a:rPr lang="en-US" sz="2400" b="1" dirty="0"/>
              <a:t>biding effects </a:t>
            </a:r>
            <a:r>
              <a:rPr lang="en-US" sz="2400" dirty="0"/>
              <a:t>to decisions issued by only the Constitutional Chamber of the Supreme Court of Justice, only in terms of interpretation of constitutional principles and norms. The other decisions issued by the courts and tribunals of the republic have no binding effect, in any case, a </a:t>
            </a:r>
            <a:r>
              <a:rPr lang="en-US" sz="2400" b="1" dirty="0"/>
              <a:t>persuasive effect</a:t>
            </a:r>
            <a:r>
              <a:rPr lang="en-US" sz="2400" dirty="0"/>
              <a:t>. </a:t>
            </a:r>
          </a:p>
          <a:p>
            <a:pPr marL="914400" lvl="1" indent="-457200">
              <a:buFont typeface="Arial" panose="020B0604020202020204" pitchFamily="34" charset="0"/>
              <a:buChar char="•"/>
            </a:pPr>
            <a:r>
              <a:rPr lang="en-US" sz="2400" dirty="0"/>
              <a:t>Due to the high impact of the procedural delay on the administration of justice, lawyers seek to settle their disputes using </a:t>
            </a:r>
            <a:r>
              <a:rPr lang="en-US" sz="2400" b="1" dirty="0"/>
              <a:t>alternative means for dispute resolution</a:t>
            </a:r>
            <a:r>
              <a:rPr lang="en-US" sz="2400" dirty="0"/>
              <a:t>, such as commercial arbitration.</a:t>
            </a:r>
          </a:p>
        </p:txBody>
      </p:sp>
      <p:sp>
        <p:nvSpPr>
          <p:cNvPr id="4" name="Date Placeholder 3"/>
          <p:cNvSpPr>
            <a:spLocks noGrp="1"/>
          </p:cNvSpPr>
          <p:nvPr>
            <p:ph type="dt" sz="half" idx="10"/>
          </p:nvPr>
        </p:nvSpPr>
        <p:spPr/>
        <p:txBody>
          <a:bodyPr/>
          <a:lstStyle/>
          <a:p>
            <a:pPr>
              <a:defRPr/>
            </a:pPr>
            <a:fld id="{61AECB51-1F7F-4369-806F-52520D7DD7F1}" type="datetime4">
              <a:rPr lang="en-US" smtClean="0"/>
              <a:pPr>
                <a:defRPr/>
              </a:pPr>
              <a:t>March 19, 2021</a:t>
            </a:fld>
            <a:endParaRPr lang="en-US" sz="1200" dirty="0"/>
          </a:p>
        </p:txBody>
      </p:sp>
      <p:sp>
        <p:nvSpPr>
          <p:cNvPr id="5" name="Footer Placeholder 4"/>
          <p:cNvSpPr>
            <a:spLocks noGrp="1"/>
          </p:cNvSpPr>
          <p:nvPr>
            <p:ph type="ftr" sz="quarter" idx="11"/>
          </p:nvPr>
        </p:nvSpPr>
        <p:spPr/>
        <p:txBody>
          <a:bodyPr/>
          <a:lstStyle/>
          <a:p>
            <a:pPr>
              <a:defRPr/>
            </a:pPr>
            <a:r>
              <a:rPr lang="en-US"/>
              <a:t>Customize footer: View menu/Header and Footer</a:t>
            </a:r>
            <a:endParaRPr lang="en-US" sz="1200"/>
          </a:p>
        </p:txBody>
      </p:sp>
      <p:sp>
        <p:nvSpPr>
          <p:cNvPr id="6" name="Title 5">
            <a:extLst>
              <a:ext uri="{FF2B5EF4-FFF2-40B4-BE49-F238E27FC236}">
                <a16:creationId xmlns:a16="http://schemas.microsoft.com/office/drawing/2014/main" id="{4BAA3360-A8F7-438F-A8EC-C100A2B58A8A}"/>
              </a:ext>
            </a:extLst>
          </p:cNvPr>
          <p:cNvSpPr>
            <a:spLocks noGrp="1"/>
          </p:cNvSpPr>
          <p:nvPr>
            <p:ph type="title"/>
          </p:nvPr>
        </p:nvSpPr>
        <p:spPr>
          <a:xfrm>
            <a:off x="643464" y="800100"/>
            <a:ext cx="10905067" cy="304800"/>
          </a:xfrm>
        </p:spPr>
        <p:txBody>
          <a:bodyPr/>
          <a:lstStyle/>
          <a:p>
            <a:r>
              <a:rPr lang="en-US" dirty="0"/>
              <a:t>Conclusions:</a:t>
            </a:r>
          </a:p>
        </p:txBody>
      </p:sp>
    </p:spTree>
    <p:extLst>
      <p:ext uri="{BB962C8B-B14F-4D97-AF65-F5344CB8AC3E}">
        <p14:creationId xmlns:p14="http://schemas.microsoft.com/office/powerpoint/2010/main" val="6747044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endParaRPr lang="en-US" dirty="0">
              <a:solidFill>
                <a:schemeClr val="accent1"/>
              </a:solidFill>
            </a:endParaRPr>
          </a:p>
          <a:p>
            <a:pPr marL="0" indent="0" algn="ctr">
              <a:buNone/>
            </a:pPr>
            <a:r>
              <a:rPr lang="en-US" sz="5500" b="1" dirty="0">
                <a:solidFill>
                  <a:schemeClr val="accent1"/>
                </a:solidFill>
              </a:rPr>
              <a:t>Thank you for your attention!</a:t>
            </a:r>
          </a:p>
        </p:txBody>
      </p:sp>
    </p:spTree>
    <p:extLst>
      <p:ext uri="{BB962C8B-B14F-4D97-AF65-F5344CB8AC3E}">
        <p14:creationId xmlns:p14="http://schemas.microsoft.com/office/powerpoint/2010/main" val="718179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Essential differences between the Venezuelan legal system and the American legal system</a:t>
            </a:r>
          </a:p>
        </p:txBody>
      </p:sp>
      <p:sp>
        <p:nvSpPr>
          <p:cNvPr id="3" name="Subtitle 2"/>
          <p:cNvSpPr>
            <a:spLocks noGrp="1"/>
          </p:cNvSpPr>
          <p:nvPr>
            <p:ph idx="1"/>
          </p:nvPr>
        </p:nvSpPr>
        <p:spPr/>
        <p:txBody>
          <a:bodyPr/>
          <a:lstStyle/>
          <a:p>
            <a:endParaRPr lang="en-US" dirty="0"/>
          </a:p>
          <a:p>
            <a:r>
              <a:rPr lang="en-US" dirty="0"/>
              <a:t>Characteristic features of the functioning of the bodies and entities that exercise the Public Power in Venezuela</a:t>
            </a:r>
          </a:p>
          <a:p>
            <a:r>
              <a:rPr lang="en-US" dirty="0"/>
              <a:t>Activity carried out by judges in the exercise of the power to decide cases and issue judgments</a:t>
            </a:r>
          </a:p>
          <a:p>
            <a:r>
              <a:rPr lang="en-US" dirty="0"/>
              <a:t>Impact of both activities on society</a:t>
            </a:r>
          </a:p>
        </p:txBody>
      </p:sp>
    </p:spTree>
    <p:extLst>
      <p:ext uri="{BB962C8B-B14F-4D97-AF65-F5344CB8AC3E}">
        <p14:creationId xmlns:p14="http://schemas.microsoft.com/office/powerpoint/2010/main" val="21351422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Essential differences between the Venezuelan legal system and the American legal system</a:t>
            </a:r>
          </a:p>
        </p:txBody>
      </p:sp>
      <p:sp>
        <p:nvSpPr>
          <p:cNvPr id="3" name="Content Placeholder 2"/>
          <p:cNvSpPr>
            <a:spLocks noGrp="1"/>
          </p:cNvSpPr>
          <p:nvPr>
            <p:ph idx="1"/>
          </p:nvPr>
        </p:nvSpPr>
        <p:spPr/>
        <p:txBody>
          <a:bodyPr/>
          <a:lstStyle/>
          <a:p>
            <a:pPr marL="0" indent="0">
              <a:buNone/>
            </a:pPr>
            <a:endParaRPr lang="en-US" dirty="0"/>
          </a:p>
          <a:p>
            <a:pPr marL="914400" lvl="1" indent="-457200">
              <a:buFont typeface="Arial" panose="020B0604020202020204" pitchFamily="34" charset="0"/>
              <a:buChar char="•"/>
            </a:pPr>
            <a:r>
              <a:rPr lang="en-US" dirty="0"/>
              <a:t>Prior to the 1999 Constitution, the separation and distribution of power in Venezuela traditionally had a close similarity to the American legal system</a:t>
            </a:r>
          </a:p>
          <a:p>
            <a:pPr marL="914400" lvl="1" indent="-457200">
              <a:buFont typeface="Arial" panose="020B0604020202020204" pitchFamily="34" charset="0"/>
              <a:buChar char="•"/>
            </a:pPr>
            <a:r>
              <a:rPr lang="en-US" dirty="0"/>
              <a:t>During the period 1864 to 1953, the </a:t>
            </a:r>
            <a:r>
              <a:rPr lang="en-US" b="1" dirty="0"/>
              <a:t>United States of Venezuela was the official name of Venezuela </a:t>
            </a:r>
            <a:r>
              <a:rPr lang="en-US" dirty="0"/>
              <a:t>adopted by the Constitution of 1864</a:t>
            </a:r>
          </a:p>
        </p:txBody>
      </p:sp>
      <p:sp>
        <p:nvSpPr>
          <p:cNvPr id="4" name="Date Placeholder 3"/>
          <p:cNvSpPr>
            <a:spLocks noGrp="1"/>
          </p:cNvSpPr>
          <p:nvPr>
            <p:ph type="dt" sz="half" idx="10"/>
          </p:nvPr>
        </p:nvSpPr>
        <p:spPr/>
        <p:txBody>
          <a:bodyPr/>
          <a:lstStyle/>
          <a:p>
            <a:pPr>
              <a:defRPr/>
            </a:pPr>
            <a:fld id="{61AECB51-1F7F-4369-806F-52520D7DD7F1}" type="datetime4">
              <a:rPr lang="en-US" smtClean="0"/>
              <a:pPr>
                <a:defRPr/>
              </a:pPr>
              <a:t>March 19, 2021</a:t>
            </a:fld>
            <a:endParaRPr lang="en-US" sz="1200"/>
          </a:p>
        </p:txBody>
      </p:sp>
      <p:sp>
        <p:nvSpPr>
          <p:cNvPr id="5" name="Footer Placeholder 4"/>
          <p:cNvSpPr>
            <a:spLocks noGrp="1"/>
          </p:cNvSpPr>
          <p:nvPr>
            <p:ph type="ftr" sz="quarter" idx="11"/>
          </p:nvPr>
        </p:nvSpPr>
        <p:spPr/>
        <p:txBody>
          <a:bodyPr/>
          <a:lstStyle/>
          <a:p>
            <a:pPr>
              <a:defRPr/>
            </a:pPr>
            <a:r>
              <a:rPr lang="en-US"/>
              <a:t>Customize footer: View menu/Header and Footer</a:t>
            </a:r>
            <a:endParaRPr lang="en-US" sz="1200"/>
          </a:p>
        </p:txBody>
      </p:sp>
    </p:spTree>
    <p:extLst>
      <p:ext uri="{BB962C8B-B14F-4D97-AF65-F5344CB8AC3E}">
        <p14:creationId xmlns:p14="http://schemas.microsoft.com/office/powerpoint/2010/main" val="1645451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Essential differences between the Venezuelan legal system and the American legal system</a:t>
            </a:r>
          </a:p>
        </p:txBody>
      </p:sp>
      <p:sp>
        <p:nvSpPr>
          <p:cNvPr id="3" name="Content Placeholder 2"/>
          <p:cNvSpPr>
            <a:spLocks noGrp="1"/>
          </p:cNvSpPr>
          <p:nvPr>
            <p:ph idx="1"/>
          </p:nvPr>
        </p:nvSpPr>
        <p:spPr/>
        <p:txBody>
          <a:bodyPr/>
          <a:lstStyle/>
          <a:p>
            <a:pPr marL="0" indent="0">
              <a:buNone/>
            </a:pPr>
            <a:endParaRPr lang="en-US" dirty="0"/>
          </a:p>
          <a:p>
            <a:pPr marL="914400" lvl="1" indent="-457200">
              <a:buFont typeface="Arial" panose="020B0604020202020204" pitchFamily="34" charset="0"/>
              <a:buChar char="•"/>
            </a:pPr>
            <a:r>
              <a:rPr lang="en-US" dirty="0"/>
              <a:t>Legislative, Executive and Judicial were the three classic branches of division of public power in Venezuela until 1999</a:t>
            </a:r>
          </a:p>
          <a:p>
            <a:pPr marL="914400" lvl="1" indent="-457200">
              <a:buFont typeface="Arial" panose="020B0604020202020204" pitchFamily="34" charset="0"/>
              <a:buChar char="•"/>
            </a:pPr>
            <a:r>
              <a:rPr lang="en-US" dirty="0"/>
              <a:t>In 1999 two additional powers were created in the current Constitution: </a:t>
            </a:r>
            <a:r>
              <a:rPr lang="en-US" b="1" dirty="0"/>
              <a:t>Citizen Power and Electoral Power</a:t>
            </a:r>
          </a:p>
        </p:txBody>
      </p:sp>
      <p:sp>
        <p:nvSpPr>
          <p:cNvPr id="4" name="Date Placeholder 3"/>
          <p:cNvSpPr>
            <a:spLocks noGrp="1"/>
          </p:cNvSpPr>
          <p:nvPr>
            <p:ph type="dt" sz="half" idx="10"/>
          </p:nvPr>
        </p:nvSpPr>
        <p:spPr/>
        <p:txBody>
          <a:bodyPr/>
          <a:lstStyle/>
          <a:p>
            <a:pPr>
              <a:defRPr/>
            </a:pPr>
            <a:fld id="{61AECB51-1F7F-4369-806F-52520D7DD7F1}" type="datetime4">
              <a:rPr lang="en-US" smtClean="0"/>
              <a:pPr>
                <a:defRPr/>
              </a:pPr>
              <a:t>March 19, 2021</a:t>
            </a:fld>
            <a:endParaRPr lang="en-US" sz="1200"/>
          </a:p>
        </p:txBody>
      </p:sp>
      <p:sp>
        <p:nvSpPr>
          <p:cNvPr id="5" name="Footer Placeholder 4"/>
          <p:cNvSpPr>
            <a:spLocks noGrp="1"/>
          </p:cNvSpPr>
          <p:nvPr>
            <p:ph type="ftr" sz="quarter" idx="11"/>
          </p:nvPr>
        </p:nvSpPr>
        <p:spPr/>
        <p:txBody>
          <a:bodyPr/>
          <a:lstStyle/>
          <a:p>
            <a:pPr>
              <a:defRPr/>
            </a:pPr>
            <a:r>
              <a:rPr lang="en-US"/>
              <a:t>Customize footer: View menu/Header and Footer</a:t>
            </a:r>
            <a:endParaRPr lang="en-US" sz="1200"/>
          </a:p>
        </p:txBody>
      </p:sp>
    </p:spTree>
    <p:extLst>
      <p:ext uri="{BB962C8B-B14F-4D97-AF65-F5344CB8AC3E}">
        <p14:creationId xmlns:p14="http://schemas.microsoft.com/office/powerpoint/2010/main" val="3328875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Essential differences between the Venezuelan legal system and the American legal system</a:t>
            </a:r>
          </a:p>
        </p:txBody>
      </p:sp>
      <p:sp>
        <p:nvSpPr>
          <p:cNvPr id="3" name="Content Placeholder 2"/>
          <p:cNvSpPr>
            <a:spLocks noGrp="1"/>
          </p:cNvSpPr>
          <p:nvPr>
            <p:ph idx="1"/>
          </p:nvPr>
        </p:nvSpPr>
        <p:spPr/>
        <p:txBody>
          <a:bodyPr/>
          <a:lstStyle/>
          <a:p>
            <a:pPr marL="0" indent="0">
              <a:buNone/>
            </a:pPr>
            <a:endParaRPr lang="en-US" dirty="0"/>
          </a:p>
          <a:p>
            <a:pPr marL="914400" lvl="1" indent="-457200">
              <a:buFont typeface="Arial" panose="020B0604020202020204" pitchFamily="34" charset="0"/>
              <a:buChar char="•"/>
            </a:pPr>
            <a:r>
              <a:rPr lang="en-US" dirty="0"/>
              <a:t>Laws enacted by the National Assembly in the exercise of its Legislative Power, or in the delegation of this power to the National Executive, It has a </a:t>
            </a:r>
            <a:r>
              <a:rPr lang="en-US" b="1" dirty="0"/>
              <a:t>comprehensive nature</a:t>
            </a:r>
            <a:r>
              <a:rPr lang="en-US" dirty="0"/>
              <a:t>, that is, these laws try to regulate in a broad way the activity that citizens develop in society</a:t>
            </a:r>
          </a:p>
        </p:txBody>
      </p:sp>
      <p:sp>
        <p:nvSpPr>
          <p:cNvPr id="4" name="Date Placeholder 3"/>
          <p:cNvSpPr>
            <a:spLocks noGrp="1"/>
          </p:cNvSpPr>
          <p:nvPr>
            <p:ph type="dt" sz="half" idx="10"/>
          </p:nvPr>
        </p:nvSpPr>
        <p:spPr/>
        <p:txBody>
          <a:bodyPr/>
          <a:lstStyle/>
          <a:p>
            <a:pPr>
              <a:defRPr/>
            </a:pPr>
            <a:fld id="{61AECB51-1F7F-4369-806F-52520D7DD7F1}" type="datetime4">
              <a:rPr lang="en-US" smtClean="0"/>
              <a:pPr>
                <a:defRPr/>
              </a:pPr>
              <a:t>March 19, 2021</a:t>
            </a:fld>
            <a:endParaRPr lang="en-US" sz="1200"/>
          </a:p>
        </p:txBody>
      </p:sp>
      <p:sp>
        <p:nvSpPr>
          <p:cNvPr id="5" name="Footer Placeholder 4"/>
          <p:cNvSpPr>
            <a:spLocks noGrp="1"/>
          </p:cNvSpPr>
          <p:nvPr>
            <p:ph type="ftr" sz="quarter" idx="11"/>
          </p:nvPr>
        </p:nvSpPr>
        <p:spPr/>
        <p:txBody>
          <a:bodyPr/>
          <a:lstStyle/>
          <a:p>
            <a:pPr>
              <a:defRPr/>
            </a:pPr>
            <a:r>
              <a:rPr lang="en-US"/>
              <a:t>Customize footer: View menu/Header and Footer</a:t>
            </a:r>
            <a:endParaRPr lang="en-US" sz="1200"/>
          </a:p>
        </p:txBody>
      </p:sp>
    </p:spTree>
    <p:extLst>
      <p:ext uri="{BB962C8B-B14F-4D97-AF65-F5344CB8AC3E}">
        <p14:creationId xmlns:p14="http://schemas.microsoft.com/office/powerpoint/2010/main" val="2990725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Essential differences between the Venezuelan legal system and the American legal system</a:t>
            </a:r>
          </a:p>
        </p:txBody>
      </p:sp>
      <p:sp>
        <p:nvSpPr>
          <p:cNvPr id="3" name="Content Placeholder 2"/>
          <p:cNvSpPr>
            <a:spLocks noGrp="1"/>
          </p:cNvSpPr>
          <p:nvPr>
            <p:ph idx="1"/>
          </p:nvPr>
        </p:nvSpPr>
        <p:spPr/>
        <p:txBody>
          <a:bodyPr/>
          <a:lstStyle/>
          <a:p>
            <a:pPr marL="0" indent="0">
              <a:buNone/>
            </a:pPr>
            <a:endParaRPr lang="en-US" dirty="0"/>
          </a:p>
          <a:p>
            <a:pPr marL="914400" lvl="1" indent="-457200">
              <a:buFont typeface="Arial" panose="020B0604020202020204" pitchFamily="34" charset="0"/>
              <a:buChar char="•"/>
            </a:pPr>
            <a:r>
              <a:rPr lang="en-US" dirty="0"/>
              <a:t>The Executive Branch has had as its essential objective to change Venezuela’s economic, political, and social model, progressively </a:t>
            </a:r>
            <a:r>
              <a:rPr lang="en-US" b="1" dirty="0"/>
              <a:t>dismantling the Decentralized Federal State, and establishing a Centralist-Socialist system</a:t>
            </a:r>
          </a:p>
        </p:txBody>
      </p:sp>
      <p:sp>
        <p:nvSpPr>
          <p:cNvPr id="4" name="Date Placeholder 3"/>
          <p:cNvSpPr>
            <a:spLocks noGrp="1"/>
          </p:cNvSpPr>
          <p:nvPr>
            <p:ph type="dt" sz="half" idx="10"/>
          </p:nvPr>
        </p:nvSpPr>
        <p:spPr/>
        <p:txBody>
          <a:bodyPr/>
          <a:lstStyle/>
          <a:p>
            <a:pPr>
              <a:defRPr/>
            </a:pPr>
            <a:fld id="{61AECB51-1F7F-4369-806F-52520D7DD7F1}" type="datetime4">
              <a:rPr lang="en-US" smtClean="0"/>
              <a:pPr>
                <a:defRPr/>
              </a:pPr>
              <a:t>March 19, 2021</a:t>
            </a:fld>
            <a:endParaRPr lang="en-US" sz="1200"/>
          </a:p>
        </p:txBody>
      </p:sp>
      <p:sp>
        <p:nvSpPr>
          <p:cNvPr id="5" name="Footer Placeholder 4"/>
          <p:cNvSpPr>
            <a:spLocks noGrp="1"/>
          </p:cNvSpPr>
          <p:nvPr>
            <p:ph type="ftr" sz="quarter" idx="11"/>
          </p:nvPr>
        </p:nvSpPr>
        <p:spPr/>
        <p:txBody>
          <a:bodyPr/>
          <a:lstStyle/>
          <a:p>
            <a:pPr>
              <a:defRPr/>
            </a:pPr>
            <a:r>
              <a:rPr lang="en-US"/>
              <a:t>Customize footer: View menu/Header and Footer</a:t>
            </a:r>
            <a:endParaRPr lang="en-US" sz="1200"/>
          </a:p>
        </p:txBody>
      </p:sp>
    </p:spTree>
    <p:extLst>
      <p:ext uri="{BB962C8B-B14F-4D97-AF65-F5344CB8AC3E}">
        <p14:creationId xmlns:p14="http://schemas.microsoft.com/office/powerpoint/2010/main" val="1876824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Essential differences between the Venezuelan legal system and the American legal system</a:t>
            </a:r>
          </a:p>
        </p:txBody>
      </p:sp>
      <p:sp>
        <p:nvSpPr>
          <p:cNvPr id="3" name="Content Placeholder 2"/>
          <p:cNvSpPr>
            <a:spLocks noGrp="1"/>
          </p:cNvSpPr>
          <p:nvPr>
            <p:ph idx="1"/>
          </p:nvPr>
        </p:nvSpPr>
        <p:spPr/>
        <p:txBody>
          <a:bodyPr/>
          <a:lstStyle/>
          <a:p>
            <a:pPr marL="0" indent="0">
              <a:buNone/>
            </a:pPr>
            <a:endParaRPr lang="en-US" dirty="0"/>
          </a:p>
          <a:p>
            <a:pPr marL="914400" lvl="1" indent="-457200">
              <a:buFont typeface="Arial" panose="020B0604020202020204" pitchFamily="34" charset="0"/>
              <a:buChar char="•"/>
            </a:pPr>
            <a:r>
              <a:rPr lang="en-US" dirty="0"/>
              <a:t>Unlike the American Legal System, in Venezuela the law is not considered an </a:t>
            </a:r>
            <a:r>
              <a:rPr lang="en-US" b="1" dirty="0"/>
              <a:t>Ad Hoc</a:t>
            </a:r>
            <a:r>
              <a:rPr lang="en-US" dirty="0"/>
              <a:t> intrusion into the legal system, quite the opposite, so judges are fully empowered to interpret the law (Statues) broadly and extensively. In Venezuela, the law has the power to revoke any interpretation a judge has made</a:t>
            </a:r>
          </a:p>
        </p:txBody>
      </p:sp>
      <p:sp>
        <p:nvSpPr>
          <p:cNvPr id="4" name="Date Placeholder 3"/>
          <p:cNvSpPr>
            <a:spLocks noGrp="1"/>
          </p:cNvSpPr>
          <p:nvPr>
            <p:ph type="dt" sz="half" idx="10"/>
          </p:nvPr>
        </p:nvSpPr>
        <p:spPr/>
        <p:txBody>
          <a:bodyPr/>
          <a:lstStyle/>
          <a:p>
            <a:pPr>
              <a:defRPr/>
            </a:pPr>
            <a:fld id="{61AECB51-1F7F-4369-806F-52520D7DD7F1}" type="datetime4">
              <a:rPr lang="en-US" smtClean="0"/>
              <a:pPr>
                <a:defRPr/>
              </a:pPr>
              <a:t>March 19, 2021</a:t>
            </a:fld>
            <a:endParaRPr lang="en-US" sz="1200"/>
          </a:p>
        </p:txBody>
      </p:sp>
      <p:sp>
        <p:nvSpPr>
          <p:cNvPr id="5" name="Footer Placeholder 4"/>
          <p:cNvSpPr>
            <a:spLocks noGrp="1"/>
          </p:cNvSpPr>
          <p:nvPr>
            <p:ph type="ftr" sz="quarter" idx="11"/>
          </p:nvPr>
        </p:nvSpPr>
        <p:spPr/>
        <p:txBody>
          <a:bodyPr/>
          <a:lstStyle/>
          <a:p>
            <a:pPr>
              <a:defRPr/>
            </a:pPr>
            <a:r>
              <a:rPr lang="en-US"/>
              <a:t>Customize footer: View menu/Header and Footer</a:t>
            </a:r>
            <a:endParaRPr lang="en-US" sz="1200"/>
          </a:p>
        </p:txBody>
      </p:sp>
    </p:spTree>
    <p:extLst>
      <p:ext uri="{BB962C8B-B14F-4D97-AF65-F5344CB8AC3E}">
        <p14:creationId xmlns:p14="http://schemas.microsoft.com/office/powerpoint/2010/main" val="911060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Essential differences between the Venezuelan legal system and the American legal system</a:t>
            </a:r>
          </a:p>
        </p:txBody>
      </p:sp>
      <p:sp>
        <p:nvSpPr>
          <p:cNvPr id="3" name="Content Placeholder 2"/>
          <p:cNvSpPr>
            <a:spLocks noGrp="1"/>
          </p:cNvSpPr>
          <p:nvPr>
            <p:ph idx="1"/>
          </p:nvPr>
        </p:nvSpPr>
        <p:spPr/>
        <p:txBody>
          <a:bodyPr/>
          <a:lstStyle/>
          <a:p>
            <a:pPr marL="0" indent="0">
              <a:buNone/>
            </a:pPr>
            <a:endParaRPr lang="en-US" dirty="0"/>
          </a:p>
          <a:p>
            <a:pPr marL="914400" lvl="1" indent="-457200">
              <a:buFont typeface="Arial" panose="020B0604020202020204" pitchFamily="34" charset="0"/>
              <a:buChar char="•"/>
            </a:pPr>
            <a:r>
              <a:rPr lang="en-US" dirty="0"/>
              <a:t>By provision of the Venezuelan Constitution, all judges must be elected by credential contest, in order to ensure suitability and impartiality in their decisions. However, today most judges have been appointed by other public officials, </a:t>
            </a:r>
            <a:r>
              <a:rPr lang="en-US" b="1" dirty="0"/>
              <a:t>without the proper application of the procedure for their selection</a:t>
            </a:r>
            <a:r>
              <a:rPr lang="en-US" dirty="0"/>
              <a:t>, which means that judges do not have the necessary protection in the exercise of their duties, which allow them to exercise their powers objectively and impartially</a:t>
            </a:r>
          </a:p>
        </p:txBody>
      </p:sp>
      <p:sp>
        <p:nvSpPr>
          <p:cNvPr id="4" name="Date Placeholder 3"/>
          <p:cNvSpPr>
            <a:spLocks noGrp="1"/>
          </p:cNvSpPr>
          <p:nvPr>
            <p:ph type="dt" sz="half" idx="10"/>
          </p:nvPr>
        </p:nvSpPr>
        <p:spPr/>
        <p:txBody>
          <a:bodyPr/>
          <a:lstStyle/>
          <a:p>
            <a:pPr>
              <a:defRPr/>
            </a:pPr>
            <a:fld id="{61AECB51-1F7F-4369-806F-52520D7DD7F1}" type="datetime4">
              <a:rPr lang="en-US" smtClean="0"/>
              <a:pPr>
                <a:defRPr/>
              </a:pPr>
              <a:t>March 19, 2021</a:t>
            </a:fld>
            <a:endParaRPr lang="en-US" sz="1200"/>
          </a:p>
        </p:txBody>
      </p:sp>
      <p:sp>
        <p:nvSpPr>
          <p:cNvPr id="5" name="Footer Placeholder 4"/>
          <p:cNvSpPr>
            <a:spLocks noGrp="1"/>
          </p:cNvSpPr>
          <p:nvPr>
            <p:ph type="ftr" sz="quarter" idx="11"/>
          </p:nvPr>
        </p:nvSpPr>
        <p:spPr/>
        <p:txBody>
          <a:bodyPr/>
          <a:lstStyle/>
          <a:p>
            <a:pPr>
              <a:defRPr/>
            </a:pPr>
            <a:r>
              <a:rPr lang="en-US"/>
              <a:t>Customize footer: View menu/Header and Footer</a:t>
            </a:r>
            <a:endParaRPr lang="en-US" sz="1200"/>
          </a:p>
        </p:txBody>
      </p:sp>
    </p:spTree>
    <p:extLst>
      <p:ext uri="{BB962C8B-B14F-4D97-AF65-F5344CB8AC3E}">
        <p14:creationId xmlns:p14="http://schemas.microsoft.com/office/powerpoint/2010/main" val="13085533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Essential differences between the Venezuelan legal system and the American legal system</a:t>
            </a:r>
          </a:p>
        </p:txBody>
      </p:sp>
      <p:sp>
        <p:nvSpPr>
          <p:cNvPr id="3" name="Content Placeholder 2"/>
          <p:cNvSpPr>
            <a:spLocks noGrp="1"/>
          </p:cNvSpPr>
          <p:nvPr>
            <p:ph idx="1"/>
          </p:nvPr>
        </p:nvSpPr>
        <p:spPr/>
        <p:txBody>
          <a:bodyPr/>
          <a:lstStyle/>
          <a:p>
            <a:pPr marL="0" indent="0">
              <a:buNone/>
            </a:pPr>
            <a:endParaRPr lang="en-US" dirty="0"/>
          </a:p>
          <a:p>
            <a:pPr marL="914400" lvl="1" indent="-457200">
              <a:buFont typeface="Arial" panose="020B0604020202020204" pitchFamily="34" charset="0"/>
              <a:buChar char="•"/>
            </a:pPr>
            <a:r>
              <a:rPr lang="en-US" dirty="0"/>
              <a:t>A major part of the </a:t>
            </a:r>
            <a:r>
              <a:rPr lang="en-US" b="1" dirty="0"/>
              <a:t>magistrates that make up the Supreme Court of Justice have or have had, political affiliation to the regime that has governed Venezuela for the last 20 years</a:t>
            </a:r>
          </a:p>
        </p:txBody>
      </p:sp>
      <p:sp>
        <p:nvSpPr>
          <p:cNvPr id="4" name="Date Placeholder 3"/>
          <p:cNvSpPr>
            <a:spLocks noGrp="1"/>
          </p:cNvSpPr>
          <p:nvPr>
            <p:ph type="dt" sz="half" idx="10"/>
          </p:nvPr>
        </p:nvSpPr>
        <p:spPr/>
        <p:txBody>
          <a:bodyPr/>
          <a:lstStyle/>
          <a:p>
            <a:pPr>
              <a:defRPr/>
            </a:pPr>
            <a:fld id="{61AECB51-1F7F-4369-806F-52520D7DD7F1}" type="datetime4">
              <a:rPr lang="en-US" smtClean="0"/>
              <a:pPr>
                <a:defRPr/>
              </a:pPr>
              <a:t>March 19, 2021</a:t>
            </a:fld>
            <a:endParaRPr lang="en-US" sz="1200"/>
          </a:p>
        </p:txBody>
      </p:sp>
      <p:sp>
        <p:nvSpPr>
          <p:cNvPr id="5" name="Footer Placeholder 4"/>
          <p:cNvSpPr>
            <a:spLocks noGrp="1"/>
          </p:cNvSpPr>
          <p:nvPr>
            <p:ph type="ftr" sz="quarter" idx="11"/>
          </p:nvPr>
        </p:nvSpPr>
        <p:spPr/>
        <p:txBody>
          <a:bodyPr/>
          <a:lstStyle/>
          <a:p>
            <a:pPr>
              <a:defRPr/>
            </a:pPr>
            <a:r>
              <a:rPr lang="en-US"/>
              <a:t>Customize footer: View menu/Header and Footer</a:t>
            </a:r>
            <a:endParaRPr lang="en-US" sz="1200"/>
          </a:p>
        </p:txBody>
      </p:sp>
    </p:spTree>
    <p:extLst>
      <p:ext uri="{BB962C8B-B14F-4D97-AF65-F5344CB8AC3E}">
        <p14:creationId xmlns:p14="http://schemas.microsoft.com/office/powerpoint/2010/main" val="1459380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F8F3D2"/>
      </a:dk2>
      <a:lt2>
        <a:srgbClr val="B0B2B4"/>
      </a:lt2>
      <a:accent1>
        <a:srgbClr val="7D110C"/>
      </a:accent1>
      <a:accent2>
        <a:srgbClr val="6D6E70"/>
      </a:accent2>
      <a:accent3>
        <a:srgbClr val="FFFFFF"/>
      </a:accent3>
      <a:accent4>
        <a:srgbClr val="000000"/>
      </a:accent4>
      <a:accent5>
        <a:srgbClr val="BFAAAA"/>
      </a:accent5>
      <a:accent6>
        <a:srgbClr val="626365"/>
      </a:accent6>
      <a:hlink>
        <a:srgbClr val="7D110C"/>
      </a:hlink>
      <a:folHlink>
        <a:srgbClr val="6D6E7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1"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1"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F8F3D2"/>
        </a:dk2>
        <a:lt2>
          <a:srgbClr val="B0B2B4"/>
        </a:lt2>
        <a:accent1>
          <a:srgbClr val="7D110C"/>
        </a:accent1>
        <a:accent2>
          <a:srgbClr val="6D6E70"/>
        </a:accent2>
        <a:accent3>
          <a:srgbClr val="FFFFFF"/>
        </a:accent3>
        <a:accent4>
          <a:srgbClr val="000000"/>
        </a:accent4>
        <a:accent5>
          <a:srgbClr val="BFAAAA"/>
        </a:accent5>
        <a:accent6>
          <a:srgbClr val="626365"/>
        </a:accent6>
        <a:hlink>
          <a:srgbClr val="7D110C"/>
        </a:hlink>
        <a:folHlink>
          <a:srgbClr val="6D6E7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9F3D3"/>
        </a:lt1>
        <a:dk2>
          <a:srgbClr val="F8F3D2"/>
        </a:dk2>
        <a:lt2>
          <a:srgbClr val="B0B2B4"/>
        </a:lt2>
        <a:accent1>
          <a:srgbClr val="7D110C"/>
        </a:accent1>
        <a:accent2>
          <a:srgbClr val="6D6E70"/>
        </a:accent2>
        <a:accent3>
          <a:srgbClr val="FBF8E6"/>
        </a:accent3>
        <a:accent4>
          <a:srgbClr val="000000"/>
        </a:accent4>
        <a:accent5>
          <a:srgbClr val="BFAAAA"/>
        </a:accent5>
        <a:accent6>
          <a:srgbClr val="626365"/>
        </a:accent6>
        <a:hlink>
          <a:srgbClr val="7D110C"/>
        </a:hlink>
        <a:folHlink>
          <a:srgbClr val="6D6E7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IU_general_red</Template>
  <TotalTime>2705</TotalTime>
  <Words>1139</Words>
  <Application>Microsoft Office PowerPoint</Application>
  <PresentationFormat>Widescreen</PresentationFormat>
  <Paragraphs>84</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ＭＳ Ｐゴシック</vt:lpstr>
      <vt:lpstr>Arial</vt:lpstr>
      <vt:lpstr>Calibri</vt:lpstr>
      <vt:lpstr>Blank Presentation</vt:lpstr>
      <vt:lpstr>  Essential differences between the Venezuelan legal system and the American legal system </vt:lpstr>
      <vt:lpstr>Essential differences between the Venezuelan legal system and the American legal system</vt:lpstr>
      <vt:lpstr>Essential differences between the Venezuelan legal system and the American legal system</vt:lpstr>
      <vt:lpstr>Essential differences between the Venezuelan legal system and the American legal system</vt:lpstr>
      <vt:lpstr>Essential differences between the Venezuelan legal system and the American legal system</vt:lpstr>
      <vt:lpstr>Essential differences between the Venezuelan legal system and the American legal system</vt:lpstr>
      <vt:lpstr>Essential differences between the Venezuelan legal system and the American legal system</vt:lpstr>
      <vt:lpstr>Essential differences between the Venezuelan legal system and the American legal system</vt:lpstr>
      <vt:lpstr>Essential differences between the Venezuelan legal system and the American legal system</vt:lpstr>
      <vt:lpstr>Essential differences between the Venezuelan legal system and the American legal system</vt:lpstr>
      <vt:lpstr>Essential differences between the Venezuelan legal system and the American legal system</vt:lpstr>
      <vt:lpstr>Essential differences between the Venezuelan legal system and the American legal system</vt:lpstr>
      <vt:lpstr>Essential differences between the Venezuelan legal system and the American legal system</vt:lpstr>
      <vt:lpstr>Essential differences between the Venezuelan legal system and the American legal system</vt:lpstr>
      <vt:lpstr>Essential differences between the Venezuelan legal system and the American legal system</vt:lpstr>
      <vt:lpstr>Conclusions:</vt:lpstr>
      <vt:lpstr>PowerPoint Presentation</vt:lpstr>
    </vt:vector>
  </TitlesOfParts>
  <Company>Indiana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wjbaker</dc:creator>
  <cp:lastModifiedBy>Werner, Michelle Diane</cp:lastModifiedBy>
  <cp:revision>240</cp:revision>
  <cp:lastPrinted>2019-10-15T16:45:03Z</cp:lastPrinted>
  <dcterms:created xsi:type="dcterms:W3CDTF">2008-09-05T13:32:40Z</dcterms:created>
  <dcterms:modified xsi:type="dcterms:W3CDTF">2021-03-19T22:17:34Z</dcterms:modified>
</cp:coreProperties>
</file>