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6"/>
  </p:notesMasterIdLst>
  <p:sldIdLst>
    <p:sldId id="256" r:id="rId2"/>
    <p:sldId id="271" r:id="rId3"/>
    <p:sldId id="257" r:id="rId4"/>
    <p:sldId id="264" r:id="rId5"/>
    <p:sldId id="259" r:id="rId6"/>
    <p:sldId id="262" r:id="rId7"/>
    <p:sldId id="261" r:id="rId8"/>
    <p:sldId id="263" r:id="rId9"/>
    <p:sldId id="266" r:id="rId10"/>
    <p:sldId id="267" r:id="rId11"/>
    <p:sldId id="268" r:id="rId12"/>
    <p:sldId id="269" r:id="rId13"/>
    <p:sldId id="270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87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EB32A-5C84-4DA3-895A-C91F0319499D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1E3F2-253B-4D97-B8E6-56938B0D8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95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18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15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00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4680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67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4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89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46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23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20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17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4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4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44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15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1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22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06151-4766-48D0-9FEE-898192257C81}" type="datetimeFigureOut">
              <a:rPr lang="en-US" smtClean="0"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1815A-DAF3-4B74-8708-B041562B6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0904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.gov/homeless/nchav/program-development-implementation/housing-interventions-practices/" TargetMode="External"/><Relationship Id="rId2" Type="http://schemas.openxmlformats.org/officeDocument/2006/relationships/hyperlink" Target="https://indyhousing.org/housing-choice-voucher/frequently-asked-question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fyi.org/news/articles/life-inside-penn-place-the-struggling-apartment-building-designed-to-end-homelessnes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DC50866-C83B-8AC2-37D4-97066D5C0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A Housing solution hiding in plain sight?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B22703-DFC1-9884-6EBE-8A0EF7E50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pPr algn="ctr"/>
            <a:r>
              <a:rPr lang="en-US" sz="2400" dirty="0"/>
              <a:t>HUD-VASH has a working model for attacking homelessness in veterans, can it be applied to non-veterans?</a:t>
            </a:r>
          </a:p>
        </p:txBody>
      </p:sp>
    </p:spTree>
    <p:extLst>
      <p:ext uri="{BB962C8B-B14F-4D97-AF65-F5344CB8AC3E}">
        <p14:creationId xmlns:p14="http://schemas.microsoft.com/office/powerpoint/2010/main" val="3354922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Penn Place</a:t>
            </a:r>
            <a:r>
              <a:rPr lang="en-US" baseline="30000" dirty="0"/>
              <a:t>5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Penn Place is a supported housing unit in Indianapolis which opened in approx. 2016 as a Housing First option</a:t>
            </a:r>
          </a:p>
          <a:p>
            <a:r>
              <a:rPr lang="en-US" sz="3000" dirty="0"/>
              <a:t>Partnered with Midtown (</a:t>
            </a:r>
            <a:r>
              <a:rPr lang="en-US" sz="3000" dirty="0" err="1"/>
              <a:t>Eskanazi</a:t>
            </a:r>
            <a:r>
              <a:rPr lang="en-US" sz="3000" dirty="0"/>
              <a:t> Health) to provide case management</a:t>
            </a:r>
          </a:p>
          <a:p>
            <a:r>
              <a:rPr lang="en-US" sz="3000" dirty="0"/>
              <a:t>Case management would facilitate mental health and substance use treatment</a:t>
            </a:r>
          </a:p>
          <a:p>
            <a:r>
              <a:rPr lang="en-US" sz="3000" dirty="0"/>
              <a:t>Of the 38 residents, Midtown averaged 13 residents receiving case management</a:t>
            </a:r>
          </a:p>
        </p:txBody>
      </p:sp>
    </p:spTree>
    <p:extLst>
      <p:ext uri="{BB962C8B-B14F-4D97-AF65-F5344CB8AC3E}">
        <p14:creationId xmlns:p14="http://schemas.microsoft.com/office/powerpoint/2010/main" val="1174639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Penn place</a:t>
            </a:r>
            <a:r>
              <a:rPr lang="en-US" baseline="30000" dirty="0"/>
              <a:t>6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In 2019, Midtown terminated its case management support with Penn Place</a:t>
            </a:r>
          </a:p>
          <a:p>
            <a:r>
              <a:rPr lang="en-US" sz="3000" dirty="0"/>
              <a:t>Midtown received reimbursement through Medicaid for individuals who utilized case management</a:t>
            </a:r>
          </a:p>
          <a:p>
            <a:r>
              <a:rPr lang="en-US" sz="3000" dirty="0"/>
              <a:t>Midtown was not reimbursed for “engagement”</a:t>
            </a:r>
          </a:p>
          <a:p>
            <a:r>
              <a:rPr lang="en-US" sz="3000" dirty="0"/>
              <a:t>Engagement is typically work like following up with individuals resistant to treatment, helping with life skills, providing general support, etc.</a:t>
            </a:r>
          </a:p>
        </p:txBody>
      </p:sp>
    </p:spTree>
    <p:extLst>
      <p:ext uri="{BB962C8B-B14F-4D97-AF65-F5344CB8AC3E}">
        <p14:creationId xmlns:p14="http://schemas.microsoft.com/office/powerpoint/2010/main" val="2159266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Penn Place</a:t>
            </a:r>
            <a:r>
              <a:rPr lang="en-US" baseline="30000" dirty="0"/>
              <a:t>7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Places like Midtown will typically try to fill these funding gaps with federal grants</a:t>
            </a:r>
          </a:p>
          <a:p>
            <a:r>
              <a:rPr lang="en-US" sz="3000" dirty="0"/>
              <a:t>Federal grants have potential to change dramatically, based on political whims or political change</a:t>
            </a:r>
          </a:p>
          <a:p>
            <a:r>
              <a:rPr lang="en-US" sz="3000" dirty="0"/>
              <a:t>Organizations who rely on these grants tend to change services to match grants – “federal funding silos”</a:t>
            </a:r>
          </a:p>
          <a:p>
            <a:r>
              <a:rPr lang="en-US" sz="3000" dirty="0"/>
              <a:t>Treatment or services then restricted by grant definitions, instead of meeting people where they are at</a:t>
            </a:r>
          </a:p>
        </p:txBody>
      </p:sp>
    </p:spTree>
    <p:extLst>
      <p:ext uri="{BB962C8B-B14F-4D97-AF65-F5344CB8AC3E}">
        <p14:creationId xmlns:p14="http://schemas.microsoft.com/office/powerpoint/2010/main" val="577693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It’s complicated…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Housing First is not perfect, but it is the best approach we have to reduce homelessness</a:t>
            </a:r>
          </a:p>
          <a:p>
            <a:r>
              <a:rPr lang="en-US" sz="3000" dirty="0"/>
              <a:t>Engagement is essential – where is a middle ground between what VA provides and what a state agency can?</a:t>
            </a:r>
          </a:p>
          <a:p>
            <a:r>
              <a:rPr lang="en-US" sz="3000" dirty="0"/>
              <a:t>Indiana will need to grapple with effectiveness versus efficiency</a:t>
            </a:r>
          </a:p>
          <a:p>
            <a:r>
              <a:rPr lang="en-US" sz="3000" dirty="0"/>
              <a:t>Measurements for “results” may need to be re-evaluated</a:t>
            </a:r>
          </a:p>
        </p:txBody>
      </p:sp>
    </p:spTree>
    <p:extLst>
      <p:ext uri="{BB962C8B-B14F-4D97-AF65-F5344CB8AC3E}">
        <p14:creationId xmlns:p14="http://schemas.microsoft.com/office/powerpoint/2010/main" val="1470214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BE732F-F089-A59F-2575-888EB2279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4C465BB-07C6-1A9D-96D9-863E2EFE8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/>
              <a:t>1.  </a:t>
            </a:r>
            <a:r>
              <a:rPr lang="en-US" sz="1800" i="1" dirty="0"/>
              <a:t>Frequently Asked Questions</a:t>
            </a:r>
            <a:r>
              <a:rPr lang="en-US" sz="1800" dirty="0"/>
              <a:t>.  Indianapolis Housing Authority. </a:t>
            </a:r>
            <a:r>
              <a:rPr lang="en-US" sz="1800" dirty="0">
                <a:hlinkClick r:id="rId2"/>
              </a:rPr>
              <a:t>https://indyhousing.org/housing-choice-voucher/frequently-asked-questions</a:t>
            </a:r>
            <a:r>
              <a:rPr lang="en-US" sz="1800" dirty="0"/>
              <a:t>.  (Last visited Oct. 20, 2023)</a:t>
            </a:r>
          </a:p>
          <a:p>
            <a:r>
              <a:rPr lang="en-US" sz="1800" dirty="0"/>
              <a:t>2.  </a:t>
            </a:r>
            <a:r>
              <a:rPr lang="en-US" sz="1800" i="1" dirty="0"/>
              <a:t>Housing Interventions and Practices</a:t>
            </a:r>
            <a:r>
              <a:rPr lang="en-US" sz="1800" dirty="0"/>
              <a:t>.  US Department of Veterans Affairs. </a:t>
            </a:r>
            <a:r>
              <a:rPr lang="en-US" sz="1800" dirty="0">
                <a:hlinkClick r:id="rId3"/>
              </a:rPr>
              <a:t>https://www.va.gov/homeless/nchav/program-development-implementation/housing-interventions-practices/</a:t>
            </a:r>
            <a:r>
              <a:rPr lang="en-US" sz="1800" dirty="0"/>
              <a:t>.  (Last visited Oct. 20, 2023)</a:t>
            </a:r>
          </a:p>
          <a:p>
            <a:r>
              <a:rPr lang="en-US" sz="1800" dirty="0"/>
              <a:t>3.  </a:t>
            </a:r>
            <a:r>
              <a:rPr lang="en-US" sz="1800" i="1" dirty="0"/>
              <a:t>Id.</a:t>
            </a:r>
          </a:p>
          <a:p>
            <a:r>
              <a:rPr lang="en-US" sz="1800" dirty="0"/>
              <a:t>4.  </a:t>
            </a:r>
            <a:r>
              <a:rPr lang="en-US" sz="1800" i="1" dirty="0"/>
              <a:t>Id.</a:t>
            </a:r>
          </a:p>
          <a:p>
            <a:r>
              <a:rPr lang="en-US" sz="1800" dirty="0"/>
              <a:t>5.  </a:t>
            </a:r>
            <a:r>
              <a:rPr lang="en-US" sz="1800" dirty="0" err="1"/>
              <a:t>Daudelin</a:t>
            </a:r>
            <a:r>
              <a:rPr lang="en-US" sz="1800" dirty="0"/>
              <a:t>, Drew.  “Life Inside Penn Place, the Struggling Apartment Building Designed to End Homelessness.”  WFYI Indianapolis. </a:t>
            </a:r>
            <a:r>
              <a:rPr lang="en-US" sz="1800" dirty="0">
                <a:hlinkClick r:id="rId4"/>
              </a:rPr>
              <a:t>https://www.wfyi.org/news/articles/life-inside-penn-place-the-struggling-apartment-building-designed-to-end-homelessness</a:t>
            </a:r>
            <a:r>
              <a:rPr lang="en-US" sz="1800" dirty="0"/>
              <a:t>.  (June 19, 2019).</a:t>
            </a:r>
          </a:p>
          <a:p>
            <a:r>
              <a:rPr lang="en-US" sz="1800" dirty="0"/>
              <a:t>6.  </a:t>
            </a:r>
            <a:r>
              <a:rPr lang="en-US" sz="1800" i="1" dirty="0"/>
              <a:t>Id.</a:t>
            </a:r>
          </a:p>
          <a:p>
            <a:r>
              <a:rPr lang="en-US" sz="1800" dirty="0"/>
              <a:t>7.  </a:t>
            </a:r>
            <a:r>
              <a:rPr lang="en-US" sz="1800" i="1" dirty="0"/>
              <a:t>Id.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93667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Why are veterans a good study group for housing first?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900" dirty="0"/>
              <a:t>Dispel “We need to help homeless veterans first”</a:t>
            </a:r>
          </a:p>
          <a:p>
            <a:r>
              <a:rPr lang="en-US" sz="2900" dirty="0"/>
              <a:t>Traditionally, veterans seen as an “in” group across the political spectrum</a:t>
            </a:r>
          </a:p>
          <a:p>
            <a:r>
              <a:rPr lang="en-US" sz="2900" dirty="0"/>
              <a:t>Gives us the opportunity to see what it looks like when govt. “invests” in a group/class of people from start to finish</a:t>
            </a:r>
          </a:p>
          <a:p>
            <a:r>
              <a:rPr lang="en-US" sz="2900" dirty="0"/>
              <a:t>Veterans more likely to have severe substance use and mental health concerns – intersect that with homelessness</a:t>
            </a:r>
          </a:p>
        </p:txBody>
      </p:sp>
    </p:spTree>
    <p:extLst>
      <p:ext uri="{BB962C8B-B14F-4D97-AF65-F5344CB8AC3E}">
        <p14:creationId xmlns:p14="http://schemas.microsoft.com/office/powerpoint/2010/main" val="2087837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What is </a:t>
            </a:r>
            <a:r>
              <a:rPr lang="en-US" dirty="0" err="1"/>
              <a:t>hud-vash</a:t>
            </a:r>
            <a:r>
              <a:rPr lang="en-US" dirty="0"/>
              <a:t>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900" dirty="0"/>
              <a:t>Housing Urban Development – Veterans Affairs Supported Housing</a:t>
            </a:r>
          </a:p>
          <a:p>
            <a:r>
              <a:rPr lang="en-US" sz="2900" dirty="0"/>
              <a:t>A voucher-based program specifically targeting homeless veterans</a:t>
            </a:r>
          </a:p>
          <a:p>
            <a:r>
              <a:rPr lang="en-US" sz="2900" dirty="0"/>
              <a:t>Vouchers are a part of the Medicaid Section 8 program</a:t>
            </a:r>
          </a:p>
          <a:p>
            <a:r>
              <a:rPr lang="en-US" sz="2900" dirty="0"/>
              <a:t>The program does NOT utilize a separate federal funding pot for the vouchers</a:t>
            </a:r>
          </a:p>
          <a:p>
            <a:r>
              <a:rPr lang="en-US" sz="2900" dirty="0"/>
              <a:t>Designed to integrate housing into VA Healthcare</a:t>
            </a:r>
          </a:p>
        </p:txBody>
      </p:sp>
    </p:spTree>
    <p:extLst>
      <p:ext uri="{BB962C8B-B14F-4D97-AF65-F5344CB8AC3E}">
        <p14:creationId xmlns:p14="http://schemas.microsoft.com/office/powerpoint/2010/main" val="868006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1A960E-7B10-63B0-5B13-D581A863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1" y="762000"/>
            <a:ext cx="10248900" cy="1295400"/>
          </a:xfrm>
        </p:spPr>
        <p:txBody>
          <a:bodyPr/>
          <a:lstStyle/>
          <a:p>
            <a:r>
              <a:rPr lang="en-US" dirty="0"/>
              <a:t>Differences Between </a:t>
            </a:r>
            <a:r>
              <a:rPr lang="en-US" dirty="0" err="1"/>
              <a:t>va</a:t>
            </a:r>
            <a:r>
              <a:rPr lang="en-US" dirty="0"/>
              <a:t> and </a:t>
            </a:r>
            <a:r>
              <a:rPr lang="en-US" dirty="0" err="1"/>
              <a:t>indiana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31EEB3-B474-81C8-3135-511ED8CF9C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Federal (HUD-VASH)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B8C566-C0DA-2BFE-186F-87F1599BA6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Vouchers are available at nearly any time, as long as veteran status is confirmed</a:t>
            </a:r>
          </a:p>
          <a:p>
            <a:r>
              <a:rPr lang="en-US" dirty="0"/>
              <a:t>Very uncommon to evict veteran outright</a:t>
            </a:r>
          </a:p>
          <a:p>
            <a:r>
              <a:rPr lang="en-US" dirty="0"/>
              <a:t>Landlord can evict with sufficient notice, but VA case managers provide additional buffer to appeal and/or find new housing</a:t>
            </a:r>
          </a:p>
          <a:p>
            <a:r>
              <a:rPr lang="en-US" dirty="0"/>
              <a:t>Case managers are able to help veterans find additional housing outside traditional Section 8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474A708-E47B-4C8A-C55E-302D6B222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Indiana (Marion Co.)</a:t>
            </a:r>
            <a:r>
              <a:rPr lang="en-US" baseline="30000" dirty="0"/>
              <a:t>1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163291-A5D6-1B22-B784-CA161A7E2A4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Section 8 wait list is closed and vouchers are currently being approved for 2016 applicants</a:t>
            </a:r>
          </a:p>
          <a:p>
            <a:r>
              <a:rPr lang="en-US" dirty="0"/>
              <a:t>Landlords can evict for any violation from the lease with normal notice</a:t>
            </a:r>
          </a:p>
          <a:p>
            <a:r>
              <a:rPr lang="en-US" dirty="0"/>
              <a:t>Limited to housing tenant can find that accepts Section 8</a:t>
            </a:r>
          </a:p>
          <a:p>
            <a:r>
              <a:rPr lang="en-US" dirty="0"/>
              <a:t>Tenant can lose voucher/housing for non-payment, even if IHA is responsible</a:t>
            </a:r>
          </a:p>
        </p:txBody>
      </p:sp>
    </p:spTree>
    <p:extLst>
      <p:ext uri="{BB962C8B-B14F-4D97-AF65-F5344CB8AC3E}">
        <p14:creationId xmlns:p14="http://schemas.microsoft.com/office/powerpoint/2010/main" val="1719293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C74B56-7EC6-033C-E625-2ED9C64CA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Housing first flowchart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DEE6AF-9DD4-4317-C306-6579581BC878}"/>
              </a:ext>
            </a:extLst>
          </p:cNvPr>
          <p:cNvSpPr/>
          <p:nvPr/>
        </p:nvSpPr>
        <p:spPr>
          <a:xfrm>
            <a:off x="625151" y="3429000"/>
            <a:ext cx="1343608" cy="956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Veteran Enters Coordinated Entry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AAEE19-E107-4037-0837-642A604B5C24}"/>
              </a:ext>
            </a:extLst>
          </p:cNvPr>
          <p:cNvSpPr/>
          <p:nvPr/>
        </p:nvSpPr>
        <p:spPr>
          <a:xfrm>
            <a:off x="3837991" y="3429000"/>
            <a:ext cx="1343608" cy="956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Veteran Enters Transitional Housing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9760EB-C553-CBE5-5190-35D88250E89A}"/>
              </a:ext>
            </a:extLst>
          </p:cNvPr>
          <p:cNvSpPr/>
          <p:nvPr/>
        </p:nvSpPr>
        <p:spPr>
          <a:xfrm>
            <a:off x="7116147" y="3429000"/>
            <a:ext cx="1343608" cy="956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Veteran Enters Permanent Housing</a:t>
            </a: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83F13F5A-25A3-AAF7-B3BE-169AE593CB64}"/>
              </a:ext>
            </a:extLst>
          </p:cNvPr>
          <p:cNvSpPr/>
          <p:nvPr/>
        </p:nvSpPr>
        <p:spPr>
          <a:xfrm>
            <a:off x="2183363" y="1884784"/>
            <a:ext cx="1424473" cy="1371600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Case Manager Assessment</a:t>
            </a: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523C2706-9446-E9A8-0616-749AA7766BE4}"/>
              </a:ext>
            </a:extLst>
          </p:cNvPr>
          <p:cNvSpPr/>
          <p:nvPr/>
        </p:nvSpPr>
        <p:spPr>
          <a:xfrm>
            <a:off x="4243095" y="1884784"/>
            <a:ext cx="1424473" cy="1371600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Case Manager Applies for Housing First (Section 8) Voucher</a:t>
            </a: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1B63695C-3C3C-0B51-709F-70BCF8724284}"/>
              </a:ext>
            </a:extLst>
          </p:cNvPr>
          <p:cNvSpPr/>
          <p:nvPr/>
        </p:nvSpPr>
        <p:spPr>
          <a:xfrm>
            <a:off x="6302828" y="1884784"/>
            <a:ext cx="1424473" cy="1371600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Case Manager Gets Voucher Approval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48AA9DE-6D50-8331-3513-BB0203F3C9EB}"/>
              </a:ext>
            </a:extLst>
          </p:cNvPr>
          <p:cNvSpPr/>
          <p:nvPr/>
        </p:nvSpPr>
        <p:spPr>
          <a:xfrm>
            <a:off x="10394303" y="3420407"/>
            <a:ext cx="1343608" cy="9563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Continued Case Monitoring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55AE4B6C-FAE7-82E3-F155-2BA25795D78B}"/>
              </a:ext>
            </a:extLst>
          </p:cNvPr>
          <p:cNvSpPr/>
          <p:nvPr/>
        </p:nvSpPr>
        <p:spPr>
          <a:xfrm>
            <a:off x="9448800" y="1884784"/>
            <a:ext cx="1424473" cy="1371600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Continued Case Monitoring</a:t>
            </a:r>
          </a:p>
        </p:txBody>
      </p:sp>
      <p:sp>
        <p:nvSpPr>
          <p:cNvPr id="17" name="Pentagon 16">
            <a:extLst>
              <a:ext uri="{FF2B5EF4-FFF2-40B4-BE49-F238E27FC236}">
                <a16:creationId xmlns:a16="http://schemas.microsoft.com/office/drawing/2014/main" id="{050D3E62-6B38-4D23-2CA1-C1753B16C2DE}"/>
              </a:ext>
            </a:extLst>
          </p:cNvPr>
          <p:cNvSpPr/>
          <p:nvPr/>
        </p:nvSpPr>
        <p:spPr>
          <a:xfrm>
            <a:off x="2348202" y="4510613"/>
            <a:ext cx="1489789" cy="1293028"/>
          </a:xfrm>
          <a:prstGeom prst="pentagon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Substance Abuse Treatment</a:t>
            </a:r>
          </a:p>
        </p:txBody>
      </p:sp>
      <p:sp>
        <p:nvSpPr>
          <p:cNvPr id="18" name="Pentagon 17">
            <a:extLst>
              <a:ext uri="{FF2B5EF4-FFF2-40B4-BE49-F238E27FC236}">
                <a16:creationId xmlns:a16="http://schemas.microsoft.com/office/drawing/2014/main" id="{578944AA-0D40-1EB2-5228-9365D2F9A270}"/>
              </a:ext>
            </a:extLst>
          </p:cNvPr>
          <p:cNvSpPr/>
          <p:nvPr/>
        </p:nvSpPr>
        <p:spPr>
          <a:xfrm>
            <a:off x="5181599" y="4510613"/>
            <a:ext cx="1489789" cy="1293028"/>
          </a:xfrm>
          <a:prstGeom prst="pentagon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Mental Health Treatment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A2EA71-4939-0F22-EC9B-AE83B5F9AFC0}"/>
              </a:ext>
            </a:extLst>
          </p:cNvPr>
          <p:cNvCxnSpPr/>
          <p:nvPr/>
        </p:nvCxnSpPr>
        <p:spPr>
          <a:xfrm flipV="1">
            <a:off x="1576873" y="2920482"/>
            <a:ext cx="475862" cy="3359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1CEF3A7-57E1-A8FA-7B91-CA00316791BF}"/>
              </a:ext>
            </a:extLst>
          </p:cNvPr>
          <p:cNvCxnSpPr/>
          <p:nvPr/>
        </p:nvCxnSpPr>
        <p:spPr>
          <a:xfrm>
            <a:off x="2183363" y="3974841"/>
            <a:ext cx="14244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B50823D-1D04-0FE3-0390-A0185E65F934}"/>
              </a:ext>
            </a:extLst>
          </p:cNvPr>
          <p:cNvCxnSpPr/>
          <p:nvPr/>
        </p:nvCxnSpPr>
        <p:spPr>
          <a:xfrm>
            <a:off x="5383763" y="3959290"/>
            <a:ext cx="14244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D7CAEB0-455B-790F-4E92-98F302275A1A}"/>
              </a:ext>
            </a:extLst>
          </p:cNvPr>
          <p:cNvCxnSpPr/>
          <p:nvPr/>
        </p:nvCxnSpPr>
        <p:spPr>
          <a:xfrm>
            <a:off x="7859486" y="2570584"/>
            <a:ext cx="14244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E753D90-AC69-3F42-0953-A81AD5168566}"/>
              </a:ext>
            </a:extLst>
          </p:cNvPr>
          <p:cNvCxnSpPr/>
          <p:nvPr/>
        </p:nvCxnSpPr>
        <p:spPr>
          <a:xfrm>
            <a:off x="8742783" y="3974841"/>
            <a:ext cx="142447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BAED0D2-5EC4-5497-B2D8-2DC705B4ED0E}"/>
              </a:ext>
            </a:extLst>
          </p:cNvPr>
          <p:cNvCxnSpPr/>
          <p:nvPr/>
        </p:nvCxnSpPr>
        <p:spPr>
          <a:xfrm>
            <a:off x="10963469" y="2920482"/>
            <a:ext cx="242596" cy="3359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CCA2253-2F62-4817-0366-1D1B8727866F}"/>
              </a:ext>
            </a:extLst>
          </p:cNvPr>
          <p:cNvCxnSpPr>
            <a:cxnSpLocks/>
          </p:cNvCxnSpPr>
          <p:nvPr/>
        </p:nvCxnSpPr>
        <p:spPr>
          <a:xfrm>
            <a:off x="5823856" y="2570584"/>
            <a:ext cx="3654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07133DA-D849-E76A-D1C6-4F3668EEDF27}"/>
              </a:ext>
            </a:extLst>
          </p:cNvPr>
          <p:cNvCxnSpPr>
            <a:cxnSpLocks/>
          </p:cNvCxnSpPr>
          <p:nvPr/>
        </p:nvCxnSpPr>
        <p:spPr>
          <a:xfrm>
            <a:off x="3764901" y="2550368"/>
            <a:ext cx="3654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9891B78-2FAA-CD1D-38CA-858478341761}"/>
              </a:ext>
            </a:extLst>
          </p:cNvPr>
          <p:cNvCxnSpPr/>
          <p:nvPr/>
        </p:nvCxnSpPr>
        <p:spPr>
          <a:xfrm>
            <a:off x="5287348" y="4348066"/>
            <a:ext cx="242596" cy="3359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D3BE30C-6506-B2ED-071F-BA1725F20061}"/>
              </a:ext>
            </a:extLst>
          </p:cNvPr>
          <p:cNvCxnSpPr>
            <a:cxnSpLocks/>
          </p:cNvCxnSpPr>
          <p:nvPr/>
        </p:nvCxnSpPr>
        <p:spPr>
          <a:xfrm flipH="1">
            <a:off x="3518416" y="4445299"/>
            <a:ext cx="178839" cy="2386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iamond 2">
            <a:extLst>
              <a:ext uri="{FF2B5EF4-FFF2-40B4-BE49-F238E27FC236}">
                <a16:creationId xmlns:a16="http://schemas.microsoft.com/office/drawing/2014/main" id="{BFD68EA8-124F-5FF3-BF14-92E9641AB2BD}"/>
              </a:ext>
            </a:extLst>
          </p:cNvPr>
          <p:cNvSpPr/>
          <p:nvPr/>
        </p:nvSpPr>
        <p:spPr>
          <a:xfrm>
            <a:off x="8057958" y="4558004"/>
            <a:ext cx="1581150" cy="1293028"/>
          </a:xfrm>
          <a:prstGeom prst="diamond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If veteran cannot get to here?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6C2650F-05E9-301E-C9D2-6CA9EFACBDE4}"/>
              </a:ext>
            </a:extLst>
          </p:cNvPr>
          <p:cNvCxnSpPr>
            <a:cxnSpLocks/>
          </p:cNvCxnSpPr>
          <p:nvPr/>
        </p:nvCxnSpPr>
        <p:spPr>
          <a:xfrm flipH="1" flipV="1">
            <a:off x="8014996" y="4510613"/>
            <a:ext cx="323067" cy="3580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164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VARIATIONS – GRANT PER DIEM</a:t>
            </a:r>
            <a:r>
              <a:rPr lang="en-US" baseline="30000" dirty="0"/>
              <a:t>2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A federal grant used to provide funding for housing for specific at-risk veterans</a:t>
            </a:r>
          </a:p>
          <a:p>
            <a:r>
              <a:rPr lang="en-US" sz="3000" dirty="0"/>
              <a:t>Chronically homeless veterans who:</a:t>
            </a:r>
          </a:p>
          <a:p>
            <a:r>
              <a:rPr lang="en-US" sz="3000" dirty="0"/>
              <a:t>Cannot stay clean or sober, OR</a:t>
            </a:r>
          </a:p>
          <a:p>
            <a:r>
              <a:rPr lang="en-US" sz="3000" dirty="0"/>
              <a:t>Cannot remain compliant with mental health treatment programs</a:t>
            </a:r>
          </a:p>
          <a:p>
            <a:r>
              <a:rPr lang="en-US" sz="3000" dirty="0"/>
              <a:t>Allows for using non-traditional housing options to keep veterans housed</a:t>
            </a:r>
          </a:p>
        </p:txBody>
      </p:sp>
    </p:spTree>
    <p:extLst>
      <p:ext uri="{BB962C8B-B14F-4D97-AF65-F5344CB8AC3E}">
        <p14:creationId xmlns:p14="http://schemas.microsoft.com/office/powerpoint/2010/main" val="190309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VARIATIONS – SAFE HAVEN</a:t>
            </a:r>
            <a:r>
              <a:rPr lang="en-US" baseline="30000" dirty="0"/>
              <a:t>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A small, 24-7 community-based housing program</a:t>
            </a:r>
          </a:p>
          <a:p>
            <a:r>
              <a:rPr lang="en-US" sz="3000" dirty="0"/>
              <a:t>Targets homeless veterans that are “hard-to-reach” or “hard-to-engage”</a:t>
            </a:r>
          </a:p>
          <a:p>
            <a:r>
              <a:rPr lang="en-US" sz="3000" dirty="0"/>
              <a:t>Typically, veterans who are “unable or unwilling” to participate in traditional treatment and supportive services</a:t>
            </a:r>
          </a:p>
          <a:p>
            <a:r>
              <a:rPr lang="en-US" sz="3000" dirty="0"/>
              <a:t>Non-intrusive, designed to re-establish trust and re-engage in treatment and housing options</a:t>
            </a:r>
          </a:p>
        </p:txBody>
      </p:sp>
    </p:spTree>
    <p:extLst>
      <p:ext uri="{BB962C8B-B14F-4D97-AF65-F5344CB8AC3E}">
        <p14:creationId xmlns:p14="http://schemas.microsoft.com/office/powerpoint/2010/main" val="363077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Looking Forward – CATCH/TIC</a:t>
            </a:r>
            <a:r>
              <a:rPr lang="en-US" baseline="30000" dirty="0"/>
              <a:t>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In 2013, Care Coordination, Advocacy, Treatment and Connections to Housing (CATCH) in Boston, MA</a:t>
            </a:r>
          </a:p>
          <a:p>
            <a:r>
              <a:rPr lang="en-US" sz="3000" dirty="0"/>
              <a:t>Three-year integrated program model</a:t>
            </a:r>
          </a:p>
          <a:p>
            <a:r>
              <a:rPr lang="en-US" sz="3000" dirty="0"/>
              <a:t>Year one and two stabilize veteran in housing</a:t>
            </a:r>
          </a:p>
          <a:p>
            <a:r>
              <a:rPr lang="en-US" sz="3000" dirty="0"/>
              <a:t>Year three is ensuring veteran can live independently and utilize VA supports</a:t>
            </a:r>
          </a:p>
          <a:p>
            <a:r>
              <a:rPr lang="en-US" sz="3000" dirty="0"/>
              <a:t>In 2017, began incorporated trauma-informed care (TIC) into the model</a:t>
            </a:r>
          </a:p>
        </p:txBody>
      </p:sp>
    </p:spTree>
    <p:extLst>
      <p:ext uri="{BB962C8B-B14F-4D97-AF65-F5344CB8AC3E}">
        <p14:creationId xmlns:p14="http://schemas.microsoft.com/office/powerpoint/2010/main" val="3426015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E0237-DFCB-CA51-1C02-EAF43169E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910" y="764373"/>
            <a:ext cx="8912290" cy="1293028"/>
          </a:xfrm>
        </p:spPr>
        <p:txBody>
          <a:bodyPr>
            <a:normAutofit/>
          </a:bodyPr>
          <a:lstStyle/>
          <a:p>
            <a:r>
              <a:rPr lang="en-US" dirty="0"/>
              <a:t>Can this be replicated?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D5CAAC-C8CC-1FCA-AA96-177FB5E57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Strategies (i.e. Housing First) the VA uses are rarely affected by sharp political shifts</a:t>
            </a:r>
          </a:p>
          <a:p>
            <a:r>
              <a:rPr lang="en-US" sz="3000" dirty="0"/>
              <a:t>VA is a “self-contained unit”</a:t>
            </a:r>
          </a:p>
          <a:p>
            <a:r>
              <a:rPr lang="en-US" sz="3000" dirty="0"/>
              <a:t>All information about a veteran is freely shared between housing case manager, mental health professional and primary care physician</a:t>
            </a:r>
          </a:p>
          <a:p>
            <a:r>
              <a:rPr lang="en-US" sz="3000" dirty="0"/>
              <a:t>Coordinated effort which designs an individualized plan, with follow-up, for a veteran</a:t>
            </a:r>
          </a:p>
        </p:txBody>
      </p:sp>
    </p:spTree>
    <p:extLst>
      <p:ext uri="{BB962C8B-B14F-4D97-AF65-F5344CB8AC3E}">
        <p14:creationId xmlns:p14="http://schemas.microsoft.com/office/powerpoint/2010/main" val="381236736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2011</TotalTime>
  <Words>927</Words>
  <Application>Microsoft Office PowerPoint</Application>
  <PresentationFormat>Widescreen</PresentationFormat>
  <Paragraphs>87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Century Gothic</vt:lpstr>
      <vt:lpstr>Vapor Trail</vt:lpstr>
      <vt:lpstr>A Housing solution hiding in plain sight?</vt:lpstr>
      <vt:lpstr>Why are veterans a good study group for housing first?</vt:lpstr>
      <vt:lpstr>What is hud-vash?</vt:lpstr>
      <vt:lpstr>Differences Between va and indiana</vt:lpstr>
      <vt:lpstr>VA Housing first flowchart</vt:lpstr>
      <vt:lpstr>VARIATIONS – GRANT PER DIEM2</vt:lpstr>
      <vt:lpstr>VARIATIONS – SAFE HAVEN3</vt:lpstr>
      <vt:lpstr>Looking Forward – CATCH/TIC4</vt:lpstr>
      <vt:lpstr>Can this be replicated?</vt:lpstr>
      <vt:lpstr>Penn Place5</vt:lpstr>
      <vt:lpstr>Penn place6</vt:lpstr>
      <vt:lpstr>Penn Place7</vt:lpstr>
      <vt:lpstr>It’s complicated…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Veteran affairs supported housing</dc:title>
  <dc:creator>Adam M.</dc:creator>
  <cp:lastModifiedBy>Larracey, Angela</cp:lastModifiedBy>
  <cp:revision>23</cp:revision>
  <dcterms:created xsi:type="dcterms:W3CDTF">2023-10-02T13:00:04Z</dcterms:created>
  <dcterms:modified xsi:type="dcterms:W3CDTF">2023-10-23T13:43:40Z</dcterms:modified>
</cp:coreProperties>
</file>