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6" r:id="rId7"/>
    <p:sldId id="265" r:id="rId8"/>
    <p:sldId id="260" r:id="rId9"/>
    <p:sldId id="276" r:id="rId10"/>
    <p:sldId id="263" r:id="rId11"/>
    <p:sldId id="267" r:id="rId12"/>
    <p:sldId id="281" r:id="rId13"/>
    <p:sldId id="275" r:id="rId14"/>
    <p:sldId id="269" r:id="rId15"/>
    <p:sldId id="272" r:id="rId16"/>
    <p:sldId id="270" r:id="rId17"/>
    <p:sldId id="271" r:id="rId18"/>
    <p:sldId id="277" r:id="rId19"/>
    <p:sldId id="279" r:id="rId20"/>
    <p:sldId id="282" r:id="rId21"/>
    <p:sldId id="278" r:id="rId22"/>
    <p:sldId id="28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BAB"/>
    <a:srgbClr val="C9C9C9"/>
    <a:srgbClr val="E1E1E1"/>
    <a:srgbClr val="ACC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BADF8-30DF-42B4-B1CD-A7FEA4BCF233}" v="242" dt="2023-10-19T02:41:41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3B4F-5609-C627-C990-4C2E81AAB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E0E64-F603-7F96-F658-5E31F24F7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32F4F-9701-C2A5-B2A8-C266961E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2A4E-0DE6-4CB9-933A-C1B410A0E0D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ED6B0-B595-076B-2D62-6A895BFB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05161-5C45-D70A-3B52-B9F06468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012D-01DD-4480-B082-6AD2784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5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B581-8C80-8604-3899-2B132436C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8688D-EF49-0CCA-242B-A949CAE88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DBB06-3B50-803E-5728-90E52F36A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2A4E-0DE6-4CB9-933A-C1B410A0E0D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D67B1-3BE1-D38E-D799-9280A8D6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E3FC8-A014-ABC4-4510-DF8755F8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012D-01DD-4480-B082-6AD2784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0A62B-F22F-773B-6C1C-FE416E195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BBA4A-D411-7467-01EC-C3A8C769E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C8A40-FBD1-52C4-9766-72A21D5E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2A4E-0DE6-4CB9-933A-C1B410A0E0D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B0345-386B-8733-3871-07938DBF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A4389-168A-D258-5342-04B42E6D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012D-01DD-4480-B082-6AD2784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6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C39A-AEB9-A5FE-8570-287EB89A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EEB11-FC27-7634-76CE-2B2549484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1ADE-EC85-20B2-50F4-91B88B06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2A4E-0DE6-4CB9-933A-C1B410A0E0D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45A72-C4DC-1AD7-B089-0F11E293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F7F7C-7506-344F-B396-19EC1CA6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012D-01DD-4480-B082-6AD2784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1A445-905E-47A6-783D-9EAA4F46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71196-A3A8-C610-864E-285352495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32DD6-5FE1-8FE5-D2EB-C42CD3B2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2A4E-0DE6-4CB9-933A-C1B410A0E0D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4EB18-363D-BB36-E4D1-CB3B1BF4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E95DC-A351-4169-777C-7988903C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012D-01DD-4480-B082-6AD2784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94A1-6099-D45D-5FAC-BEA2A01B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06A18-4747-FAB7-3C96-3DE3FFAC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18A8F-0B85-C3AF-FA08-6A2B2DACC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8CFB5-D754-8F9A-0692-7B0F8CD6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2A4E-0DE6-4CB9-933A-C1B410A0E0D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9A2CE-5D7A-5ED8-00D6-AE293FB9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98721-D5BE-21E6-5342-1E32E1D5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012D-01DD-4480-B082-6AD2784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8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AC19-E698-39C4-EC92-E8142249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7E143-FB49-D43F-2B85-6E57C7D4B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62455-748C-F385-EE23-F83D49B29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21703-DB85-9123-3642-7ABDDED90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EDA708-8F54-E7C2-6FFE-4D0E7013C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F0623-BD83-459C-2B0E-56E664FE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2A4E-0DE6-4CB9-933A-C1B410A0E0D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DE0B2-80A7-BAC8-8683-D62A18BB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3B8B5-C635-77DC-AB2A-C48858A3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012D-01DD-4480-B082-6AD2784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7921-A6AF-C835-EF02-0E58AF31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E7671-3F43-45B7-308E-2B61A180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2A4E-0DE6-4CB9-933A-C1B410A0E0D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BEC24-A8DE-E5D9-7287-45A0DB72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FB14C-72E7-8E60-8ED7-161707EA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012D-01DD-4480-B082-6AD2784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4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4A0F0-82A5-2A1B-1AC0-C7BD6F24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2A4E-0DE6-4CB9-933A-C1B410A0E0D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CADE7-7649-DF5E-DD2F-64E2120E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CC440-11CF-BCC4-54EE-C92FDE69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012D-01DD-4480-B082-6AD2784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1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C063-1A8B-9BCF-B6DE-E3B643C1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68BF6-2C7A-E028-E019-E3B62E69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0920D-84B0-F9C6-18A8-B91BBC5C1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05B75-4EAF-4813-34ED-F80C4E0E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2A4E-0DE6-4CB9-933A-C1B410A0E0D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9F5B7-0AF5-B5BE-5BA9-7DFC13E4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83A92-AFA5-BC22-0493-1F80B847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012D-01DD-4480-B082-6AD2784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3A1E-83D5-8B98-3451-E923508A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E754BF-1740-5C0E-885F-E33E80330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B244C-A744-20F4-A3EF-C516E080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BA5A2-D56C-B2F4-7B60-4F86C3CC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2A4E-0DE6-4CB9-933A-C1B410A0E0D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37F2F-B086-63D6-6CA2-1A9CB807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FBE9C-FF86-34B8-98A3-71EF5297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012D-01DD-4480-B082-6AD2784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3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7CBCFA-57BE-9800-E4E2-4F28D09A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C8755-D72B-9E67-9E7A-2C7E282D4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D44D0-BE37-B493-06E1-82F2FD92E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92A4E-0DE6-4CB9-933A-C1B410A0E0D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1C57F-1BF4-9D5F-4AA6-D672155C6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E6461-DC66-E72D-FDF6-C747C541C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E012D-01DD-4480-B082-6AD2784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5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dlegislature.gov/Statutes/Codified_Laws/DisplayStatute.aspx?Type=Statute&amp;Statute=43-32-9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rick building with a tree in front of it&#10;&#10;Description automatically generated with low confidence">
            <a:extLst>
              <a:ext uri="{FF2B5EF4-FFF2-40B4-BE49-F238E27FC236}">
                <a16:creationId xmlns:a16="http://schemas.microsoft.com/office/drawing/2014/main" id="{9FC8D1CE-3F1D-EEA0-5B16-C9AE1F90A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55" t="22869"/>
          <a:stretch/>
        </p:blipFill>
        <p:spPr bwMode="auto">
          <a:xfrm>
            <a:off x="6096000" y="0"/>
            <a:ext cx="641951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Indiana State Capitol | Indianapolis, IN">
            <a:extLst>
              <a:ext uri="{FF2B5EF4-FFF2-40B4-BE49-F238E27FC236}">
                <a16:creationId xmlns:a16="http://schemas.microsoft.com/office/drawing/2014/main" id="{A8552EBB-BA0C-AE5A-8784-6931C5F543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5" r="46060"/>
          <a:stretch/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B5BD3187-E62B-A66A-C147-0B19BEFFC036}"/>
              </a:ext>
            </a:extLst>
          </p:cNvPr>
          <p:cNvSpPr txBox="1"/>
          <p:nvPr/>
        </p:nvSpPr>
        <p:spPr>
          <a:xfrm>
            <a:off x="3487553" y="2108516"/>
            <a:ext cx="5216893" cy="23504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News Gothic MT" panose="020B0504020203020204" pitchFamily="34" charset="0"/>
                <a:ea typeface="Times New Roman" panose="02020603050405020304" pitchFamily="18" charset="0"/>
              </a:rPr>
              <a:t>Public and Private Habitability Enforcement Mechanisms in Indiana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News Gothic M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 McKinney Health and Human Rights Clinic</a:t>
            </a:r>
            <a:endParaRPr lang="en-US" sz="1600" b="1" dirty="0">
              <a:latin typeface="News Gothic MT" panose="020B05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45720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News Gothic M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Jacob Purcell, B.A., J.D. Expected 2024  </a:t>
            </a:r>
            <a:endParaRPr lang="en-US" sz="1100" dirty="0">
              <a:effectLst/>
              <a:latin typeface="News Gothic MT" panose="020B05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8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653773" y="961517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Rent Withholding Map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AE4702-634F-2570-6DA9-D5BF3E9B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73" y="1559652"/>
            <a:ext cx="8611025" cy="40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E31FAD-025F-71E0-9C2F-E556D97D43AD}"/>
              </a:ext>
            </a:extLst>
          </p:cNvPr>
          <p:cNvSpPr txBox="1"/>
          <p:nvPr/>
        </p:nvSpPr>
        <p:spPr>
          <a:xfrm>
            <a:off x="4770604" y="5688300"/>
            <a:ext cx="2159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News Gothic MT" panose="020B0504020203020204" pitchFamily="34" charset="0"/>
              </a:rPr>
              <a:t>Map Credit: The Indiana Lawyer </a:t>
            </a:r>
          </a:p>
        </p:txBody>
      </p:sp>
    </p:spTree>
    <p:extLst>
      <p:ext uri="{BB962C8B-B14F-4D97-AF65-F5344CB8AC3E}">
        <p14:creationId xmlns:p14="http://schemas.microsoft.com/office/powerpoint/2010/main" val="226048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2" y="1092401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Rent Withholding Remedies: Variations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62672" y="1882299"/>
            <a:ext cx="8393229" cy="253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News Gothic MT" panose="020B0504020203020204" pitchFamily="34" charset="0"/>
              </a:rPr>
              <a:t>Repair and deduct remedies – </a:t>
            </a:r>
            <a:r>
              <a:rPr lang="en-US" dirty="0">
                <a:latin typeface="News Gothic MT" panose="020B0504020203020204" pitchFamily="34" charset="0"/>
              </a:rPr>
              <a:t>allow tenants to repair conditions themselves, then deduct that amount from their rent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News Gothic MT" panose="020B0504020203020204" pitchFamily="34" charset="0"/>
              </a:rPr>
              <a:t>Can either be statutory or common law (e.g., Indiana)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News Gothic MT" panose="020B0504020203020204" pitchFamily="34" charset="0"/>
              </a:rPr>
              <a:t>Usually have upper limits to statutory remedy (ex: up to $1000)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News Gothic MT" panose="020B0504020203020204" pitchFamily="34" charset="0"/>
              </a:rPr>
              <a:t>Other rent withholding laws – </a:t>
            </a:r>
            <a:r>
              <a:rPr lang="en-US" dirty="0">
                <a:latin typeface="News Gothic MT" panose="020B0504020203020204" pitchFamily="34" charset="0"/>
              </a:rPr>
              <a:t>allow tenants to withhold rent following notice of conditions </a:t>
            </a:r>
            <a:endParaRPr lang="en-US" b="1" dirty="0">
              <a:latin typeface="News Gothic MT" panose="020B05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5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2" y="1092401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Example Repair and Deduct Law: South Dakota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41139-9051-B6A7-F01E-6BD7DCBD37AB}"/>
              </a:ext>
            </a:extLst>
          </p:cNvPr>
          <p:cNvSpPr txBox="1"/>
          <p:nvPr/>
        </p:nvSpPr>
        <p:spPr>
          <a:xfrm>
            <a:off x="1727455" y="1735403"/>
            <a:ext cx="87370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br>
              <a:rPr lang="en-US" b="1" i="0" u="none" strike="noStrike" dirty="0">
                <a:solidFill>
                  <a:srgbClr val="1976D2"/>
                </a:solidFill>
                <a:effectLst/>
                <a:latin typeface="Times New Roman" panose="02020603050405020304" pitchFamily="18" charset="0"/>
                <a:hlinkClick r:id="rId2"/>
              </a:rPr>
            </a:br>
            <a:r>
              <a:rPr lang="en-US" b="1" i="0" u="none" strike="noStrike" dirty="0">
                <a:solidFill>
                  <a:srgbClr val="1976D2"/>
                </a:solidFill>
                <a:effectLst/>
                <a:latin typeface="Times New Roman" panose="02020603050405020304" pitchFamily="18" charset="0"/>
                <a:hlinkClick r:id="rId2"/>
              </a:rPr>
              <a:t>43-32-9</a:t>
            </a:r>
            <a:r>
              <a:rPr lang="en-US" b="1" i="0" dirty="0">
                <a:effectLst/>
                <a:latin typeface="Times New Roman" panose="02020603050405020304" pitchFamily="18" charset="0"/>
              </a:rPr>
              <a:t>. Failure of lessor to repair premises--Lessee's remedies.</a:t>
            </a:r>
          </a:p>
          <a:p>
            <a:pPr algn="just" rtl="0"/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indent="457200" algn="just" rtl="0"/>
            <a:r>
              <a:rPr lang="en-US" b="0" i="0" dirty="0">
                <a:effectLst/>
                <a:latin typeface="Times New Roman" panose="02020603050405020304" pitchFamily="18" charset="0"/>
              </a:rPr>
              <a:t>If within a </a:t>
            </a:r>
            <a:r>
              <a:rPr lang="en-US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reasonable time after notice</a:t>
            </a:r>
            <a:r>
              <a:rPr lang="en-US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to the lessor of conditions requiring repair to </a:t>
            </a:r>
            <a:r>
              <a:rPr lang="en-US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make the premises fit for human habitation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and to place the same in good and safe working order which the lessor ought to repair he neglects to do so, </a:t>
            </a:r>
            <a:r>
              <a:rPr lang="en-US" b="0" i="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the lessee may repair the same himself and deduct the expense of such repairs from the rent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, or otherwise recover it from the lessor; or the lessee may vacate the premises, in which case he shall be discharged from additional charges of rent or performance of other conditions.</a:t>
            </a:r>
          </a:p>
          <a:p>
            <a:pPr algn="just" rtl="0"/>
            <a:r>
              <a:rPr lang="en-US" b="1" i="0" dirty="0">
                <a:effectLst/>
                <a:latin typeface="Times New Roman" panose="02020603050405020304" pitchFamily="18" charset="0"/>
              </a:rPr>
              <a:t>. . . </a:t>
            </a:r>
          </a:p>
          <a:p>
            <a:pPr algn="just" rtl="0"/>
            <a:r>
              <a:rPr lang="en-US" b="1" i="0" dirty="0">
                <a:effectLst/>
                <a:latin typeface="Times New Roman" panose="02020603050405020304" pitchFamily="18" charset="0"/>
              </a:rPr>
              <a:t>Source: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CivC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1877, § 1115; CL 1887, § 3738;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RCivC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1903, § 1434; RC 1919, § 1058;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SDC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1939, § 38.0410; SL 1976,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ch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267, § 5.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D059BC-D7C8-A956-A048-0F097D279F1C}"/>
              </a:ext>
            </a:extLst>
          </p:cNvPr>
          <p:cNvSpPr/>
          <p:nvPr/>
        </p:nvSpPr>
        <p:spPr>
          <a:xfrm>
            <a:off x="2599362" y="4500082"/>
            <a:ext cx="2804845" cy="30822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9C638F-D701-8629-A64F-7755AB64FAC3}"/>
              </a:ext>
            </a:extLst>
          </p:cNvPr>
          <p:cNvSpPr/>
          <p:nvPr/>
        </p:nvSpPr>
        <p:spPr>
          <a:xfrm>
            <a:off x="1672526" y="2445373"/>
            <a:ext cx="481734" cy="4238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ews Gothic MT" panose="020B0504020203020204" pitchFamily="34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E2F601-3BC7-10B0-E3F0-CE26561BD392}"/>
              </a:ext>
            </a:extLst>
          </p:cNvPr>
          <p:cNvSpPr/>
          <p:nvPr/>
        </p:nvSpPr>
        <p:spPr>
          <a:xfrm>
            <a:off x="1283274" y="2940283"/>
            <a:ext cx="481734" cy="4238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ews Gothic MT" panose="020B0504020203020204" pitchFamily="34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1FC730-F31D-23EC-535D-68B36897BFB5}"/>
              </a:ext>
            </a:extLst>
          </p:cNvPr>
          <p:cNvSpPr/>
          <p:nvPr/>
        </p:nvSpPr>
        <p:spPr>
          <a:xfrm>
            <a:off x="10464544" y="3081085"/>
            <a:ext cx="481734" cy="4238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ews Gothic MT" panose="020B0504020203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54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2" y="1092401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Variations in Repair and Deduct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F97434-84C1-C8BE-262F-DD36CF592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638507"/>
              </p:ext>
            </p:extLst>
          </p:nvPr>
        </p:nvGraphicFramePr>
        <p:xfrm>
          <a:off x="1762671" y="1748315"/>
          <a:ext cx="8285455" cy="4108416"/>
        </p:xfrm>
        <a:graphic>
          <a:graphicData uri="http://schemas.openxmlformats.org/drawingml/2006/table">
            <a:tbl>
              <a:tblPr firstRow="1" firstCol="1" bandRow="1"/>
              <a:tblGrid>
                <a:gridCol w="3682632">
                  <a:extLst>
                    <a:ext uri="{9D8B030D-6E8A-4147-A177-3AD203B41FA5}">
                      <a16:colId xmlns:a16="http://schemas.microsoft.com/office/drawing/2014/main" val="2227593231"/>
                    </a:ext>
                  </a:extLst>
                </a:gridCol>
                <a:gridCol w="4602823">
                  <a:extLst>
                    <a:ext uri="{9D8B030D-6E8A-4147-A177-3AD203B41FA5}">
                      <a16:colId xmlns:a16="http://schemas.microsoft.com/office/drawing/2014/main" val="2697766393"/>
                    </a:ext>
                  </a:extLst>
                </a:gridCol>
              </a:tblGrid>
              <a:tr h="2219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Law Type</a:t>
                      </a:r>
                      <a:endParaRPr lang="en-US" sz="140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35" marR="40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States</a:t>
                      </a:r>
                      <a:endParaRPr lang="en-US" sz="1400" dirty="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35" marR="40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180638"/>
                  </a:ext>
                </a:extLst>
              </a:tr>
              <a:tr h="1024878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Uniform Residential Landlord Tenant Act (URLTA)</a:t>
                      </a:r>
                    </a:p>
                  </a:txBody>
                  <a:tcPr marL="40335" marR="40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00FF00"/>
                          </a:highlight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Both URLTA § 4.103 and URLTA § 4.101(a): </a:t>
                      </a:r>
                      <a:r>
                        <a:rPr lang="en-US" sz="1400" dirty="0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Arizona, Kentucky, Montana, Nevada, Oklahoma, Oregon, and Rhode Island</a:t>
                      </a:r>
                    </a:p>
                  </a:txBody>
                  <a:tcPr marL="40335" marR="40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402072"/>
                  </a:ext>
                </a:extLst>
              </a:tr>
              <a:tr h="585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+mn-ea"/>
                          <a:cs typeface="+mn-cs"/>
                        </a:rPr>
                        <a:t>URLTA § 4.101(a)</a:t>
                      </a:r>
                      <a:r>
                        <a:rPr lang="en-US" sz="1400" b="1" dirty="0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Alaska, Connecticut, Iowa, Nebraska, South Carolina, and Tennessee</a:t>
                      </a:r>
                    </a:p>
                  </a:txBody>
                  <a:tcPr marL="40335" marR="40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438130"/>
                  </a:ext>
                </a:extLst>
              </a:tr>
              <a:tr h="7623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Repair and Deduct Statute</a:t>
                      </a:r>
                      <a:endParaRPr lang="en-US" sz="1400" b="1" dirty="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35" marR="40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California, Colorado, Delaware, Hawaii, Illinois, Louisiana, Maine, Massachusetts, Montana, Mississippi, Missouri, North Dakota, South Dakota, Texas, Utah, Virginia, and Washington</a:t>
                      </a:r>
                    </a:p>
                  </a:txBody>
                  <a:tcPr marL="40335" marR="40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07088"/>
                  </a:ext>
                </a:extLst>
              </a:tr>
              <a:tr h="5511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Law Repair and Deduct</a:t>
                      </a:r>
                      <a:endParaRPr lang="en-US" sz="1400" b="1" dirty="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35" marR="40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Michigan, New Jersey, New York, Pennsylvania, and Georgia</a:t>
                      </a:r>
                      <a:endParaRPr lang="en-US" sz="1400" dirty="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35" marR="40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304018"/>
                  </a:ext>
                </a:extLst>
              </a:tr>
              <a:tr h="8713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Repair and Deduct Remedy</a:t>
                      </a:r>
                      <a:endParaRPr lang="en-US" sz="1400" b="1" dirty="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35" marR="40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Alaska, Arkansas, Florida, Idaho, Indiana*, Kansas, Maryland, Minnesota, New Hampshire, New Mexico, North Carolina, Ohio, West Virginia, Wyoming, and Wisconsin</a:t>
                      </a:r>
                    </a:p>
                  </a:txBody>
                  <a:tcPr marL="40335" marR="40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101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31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1" y="1026873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Variations in other types of Rent Withholding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62671" y="1876198"/>
            <a:ext cx="83932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Today, rent escrow provisions predominate</a:t>
            </a:r>
            <a:endParaRPr lang="en-US" i="1" dirty="0">
              <a:latin typeface="News Gothic MT" panose="020B05040202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Escrow: tenants deposit rent into the court, which releases rent to landlord following improvement of conditions</a:t>
            </a:r>
          </a:p>
          <a:p>
            <a:endParaRPr lang="en-US" dirty="0">
              <a:latin typeface="News Gothic MT" panose="020B05040202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>
                <a:latin typeface="News Gothic MT" panose="020B0504020203020204" pitchFamily="34" charset="0"/>
              </a:rPr>
              <a:t>Affirmative versus defensive rent escrow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Defensive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Affirmative </a:t>
            </a:r>
          </a:p>
          <a:p>
            <a:pPr lvl="1"/>
            <a:endParaRPr lang="en-US" dirty="0">
              <a:latin typeface="News Gothic MT" panose="020B05040202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>
                <a:latin typeface="News Gothic MT" panose="020B0504020203020204" pitchFamily="34" charset="0"/>
              </a:rPr>
              <a:t>Rent abatement </a:t>
            </a:r>
            <a:r>
              <a:rPr lang="en-US" dirty="0">
                <a:latin typeface="News Gothic MT" panose="020B0504020203020204" pitchFamily="34" charset="0"/>
              </a:rPr>
              <a:t>– when conditions are noncompliant, rent obligation is reduced to reflect diminution in present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u="sng" dirty="0">
                <a:latin typeface="News Gothic MT" panose="020B0504020203020204" pitchFamily="34" charset="0"/>
              </a:rPr>
              <a:t>Liquidated damages:</a:t>
            </a:r>
            <a:r>
              <a:rPr lang="en-US" dirty="0">
                <a:latin typeface="News Gothic MT" panose="020B0504020203020204" pitchFamily="34" charset="0"/>
              </a:rPr>
              <a:t> statutory damages automatically apply (Delaware and New Mexico)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u="sng" dirty="0">
                <a:latin typeface="News Gothic MT" panose="020B0504020203020204" pitchFamily="34" charset="0"/>
              </a:rPr>
              <a:t>Court-based: </a:t>
            </a:r>
            <a:r>
              <a:rPr lang="en-US" dirty="0">
                <a:latin typeface="News Gothic MT" panose="020B0504020203020204" pitchFamily="34" charset="0"/>
              </a:rPr>
              <a:t>court may reduce rent amount (WI and ME)</a:t>
            </a:r>
          </a:p>
        </p:txBody>
      </p:sp>
    </p:spTree>
    <p:extLst>
      <p:ext uri="{BB962C8B-B14F-4D97-AF65-F5344CB8AC3E}">
        <p14:creationId xmlns:p14="http://schemas.microsoft.com/office/powerpoint/2010/main" val="571320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2" y="1092401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Factors Limiting Efficacy of Rent Withholding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62673" y="1718337"/>
            <a:ext cx="8393229" cy="38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News Gothic MT" panose="020B0504020203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News Gothic MT" panose="020B0504020203020204" pitchFamily="34" charset="0"/>
              </a:rPr>
              <a:t>Arduous notice requirements in statutes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News Gothic MT" panose="020B0504020203020204" pitchFamily="34" charset="0"/>
              </a:rPr>
              <a:t>Lack of counsel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News Gothic MT" panose="020B0504020203020204" pitchFamily="34" charset="0"/>
              </a:rPr>
              <a:t>Judicial Skepticism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News Gothic MT" panose="020B0504020203020204" pitchFamily="34" charset="0"/>
              </a:rPr>
              <a:t>“Ultimately [the landlord] going to get possession of the property. So I would suggest to you that you make some agreement with him to pick a date certain to move out . . . That's just where we are [sic] . . . </a:t>
            </a:r>
            <a:r>
              <a:rPr lang="en-US" u="sng" dirty="0">
                <a:latin typeface="News Gothic MT" panose="020B0504020203020204" pitchFamily="34" charset="0"/>
              </a:rPr>
              <a:t>I mean [the landlord] isn’t making this up. He’s a substantial citizen</a:t>
            </a:r>
            <a:r>
              <a:rPr lang="en-US" dirty="0">
                <a:latin typeface="News Gothic MT" panose="020B0504020203020204" pitchFamily="34" charset="0"/>
              </a:rPr>
              <a:t>. He’s not making this up.” </a:t>
            </a:r>
            <a:r>
              <a:rPr lang="en-US" i="1" dirty="0">
                <a:latin typeface="News Gothic MT" panose="020B0504020203020204" pitchFamily="34" charset="0"/>
              </a:rPr>
              <a:t>Morton v. </a:t>
            </a:r>
            <a:r>
              <a:rPr lang="en-US" i="1" dirty="0" err="1">
                <a:latin typeface="News Gothic MT" panose="020B0504020203020204" pitchFamily="34" charset="0"/>
              </a:rPr>
              <a:t>Ivacic</a:t>
            </a:r>
            <a:r>
              <a:rPr lang="en-US" dirty="0">
                <a:latin typeface="News Gothic MT" panose="020B0504020203020204" pitchFamily="34" charset="0"/>
              </a:rPr>
              <a:t>, 898 N.E.2d 1196, 1997 (Ind. 2008).</a:t>
            </a:r>
            <a:endParaRPr lang="en-US" b="1" dirty="0">
              <a:latin typeface="News Gothic MT" panose="020B05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19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2" y="1092401"/>
            <a:ext cx="8393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Recent Indiana Legislative Efforts on Rent Withholding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62672" y="2159506"/>
            <a:ext cx="5429237" cy="326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News Gothic MT" panose="020B0504020203020204" pitchFamily="34" charset="0"/>
              </a:rPr>
              <a:t>Senate Bill 230 (2022): </a:t>
            </a:r>
            <a:r>
              <a:rPr lang="en-US" sz="2000" dirty="0">
                <a:latin typeface="News Gothic MT" panose="020B0504020203020204" pitchFamily="34" charset="0"/>
              </a:rPr>
              <a:t>Repair-and-deduct bill</a:t>
            </a:r>
            <a:endParaRPr lang="en-US" sz="2000" b="1" dirty="0">
              <a:latin typeface="News Gothic MT" panose="020B0504020203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News Gothic MT" panose="020B0504020203020204" pitchFamily="34" charset="0"/>
              </a:rPr>
              <a:t>House Bill 1148 (2023): </a:t>
            </a:r>
            <a:r>
              <a:rPr lang="en-US" sz="2000" dirty="0">
                <a:latin typeface="News Gothic MT" panose="020B0504020203020204" pitchFamily="34" charset="0"/>
              </a:rPr>
              <a:t>Rent escrow and repair-and-deduct </a:t>
            </a:r>
            <a:endParaRPr lang="en-US" sz="2000" b="1" dirty="0">
              <a:latin typeface="News Gothic MT" panose="020B0504020203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News Gothic MT" panose="020B0504020203020204" pitchFamily="34" charset="0"/>
              </a:rPr>
              <a:t>Senate Bill 202 (2023): </a:t>
            </a:r>
            <a:r>
              <a:rPr lang="en-US" sz="2000" dirty="0">
                <a:latin typeface="News Gothic MT" panose="020B0504020203020204" pitchFamily="34" charset="0"/>
              </a:rPr>
              <a:t>Affirmative-style rent escrow provisions, with rent escrow elements</a:t>
            </a:r>
            <a:endParaRPr lang="en-US" sz="2400" b="1" dirty="0">
              <a:latin typeface="News Gothic MT" panose="020B05040202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0032E-0594-36B5-E7CA-39AEAE313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824" y="2011810"/>
            <a:ext cx="3169544" cy="35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02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6059"/>
            <a:ext cx="7598816" cy="317997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1" y="1036522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Best Practices for Rent Withholding Statutes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450424" y="1657701"/>
            <a:ext cx="9017727" cy="419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News Gothic MT" panose="020B0504020203020204" pitchFamily="34" charset="0"/>
              </a:rPr>
              <a:t>Codify tenants’ rights via statute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News Gothic MT" panose="020B0504020203020204" pitchFamily="34" charset="0"/>
              </a:rPr>
              <a:t>Pass both repair and deduct </a:t>
            </a:r>
            <a:r>
              <a:rPr lang="en-US" b="1" i="1" dirty="0">
                <a:latin typeface="News Gothic MT" panose="020B0504020203020204" pitchFamily="34" charset="0"/>
              </a:rPr>
              <a:t>and</a:t>
            </a:r>
            <a:r>
              <a:rPr lang="en-US" b="1" dirty="0">
                <a:latin typeface="News Gothic MT" panose="020B0504020203020204" pitchFamily="34" charset="0"/>
              </a:rPr>
              <a:t> rent withholding laws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News Gothic MT" panose="020B0504020203020204" pitchFamily="34" charset="0"/>
              </a:rPr>
              <a:t>Create high monetary limit for repair and deduct claims, pinned to rent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News Gothic MT" panose="020B0504020203020204" pitchFamily="34" charset="0"/>
              </a:rPr>
              <a:t>Statutory damages to remove burden of proving damages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News Gothic MT" panose="020B0504020203020204" pitchFamily="34" charset="0"/>
              </a:rPr>
              <a:t>Minimize burdensome procedural requirements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News Gothic MT" panose="020B0504020203020204" pitchFamily="34" charset="0"/>
              </a:rPr>
              <a:t>Integrate code enforcement systems into rent withholding statutes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u="sng" dirty="0">
                <a:latin typeface="News Gothic MT" panose="020B0504020203020204" pitchFamily="34" charset="0"/>
              </a:rPr>
              <a:t>Good example</a:t>
            </a:r>
            <a:r>
              <a:rPr lang="en-US" dirty="0">
                <a:latin typeface="News Gothic MT" panose="020B0504020203020204" pitchFamily="34" charset="0"/>
              </a:rPr>
              <a:t>: In Hawaii, if a government inspector identifies safety violations, the tenant may immediately use repair and deduct remedy.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7315200" algn="l"/>
              </a:tabLst>
            </a:pPr>
            <a:r>
              <a:rPr lang="en-US" u="sng" dirty="0">
                <a:latin typeface="News Gothic MT" panose="020B0504020203020204" pitchFamily="34" charset="0"/>
              </a:rPr>
              <a:t>Bad example</a:t>
            </a:r>
            <a:r>
              <a:rPr lang="en-US" dirty="0">
                <a:latin typeface="News Gothic MT" panose="020B0504020203020204" pitchFamily="34" charset="0"/>
              </a:rPr>
              <a:t>: In Minnesota, tenant may only pursue rent escrow if conditions are first certified by a code enforcement agency </a:t>
            </a:r>
          </a:p>
        </p:txBody>
      </p:sp>
    </p:spTree>
    <p:extLst>
      <p:ext uri="{BB962C8B-B14F-4D97-AF65-F5344CB8AC3E}">
        <p14:creationId xmlns:p14="http://schemas.microsoft.com/office/powerpoint/2010/main" val="2666915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0" y="1309773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Public Enforcement Methods: An 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62670" y="2027812"/>
            <a:ext cx="839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States have inherent police power to regulate housing, whereas municipalities generally have only the powers allocated by state law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Public enforcement usually occurs at the municipal level </a:t>
            </a:r>
          </a:p>
          <a:p>
            <a:endParaRPr lang="en-US" dirty="0">
              <a:latin typeface="News Gothic MT" panose="020B0504020203020204" pitchFamily="34" charset="0"/>
            </a:endParaRPr>
          </a:p>
          <a:p>
            <a:r>
              <a:rPr lang="en-US" b="1" dirty="0">
                <a:latin typeface="News Gothic MT" panose="020B0504020203020204" pitchFamily="34" charset="0"/>
              </a:rPr>
              <a:t>Code Enforcement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Usually conducted at municipal level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Remedies include monetary fines and injunctive relief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u="sng" dirty="0">
                <a:latin typeface="News Gothic MT" panose="020B0504020203020204" pitchFamily="34" charset="0"/>
              </a:rPr>
              <a:t>Abatement</a:t>
            </a:r>
            <a:r>
              <a:rPr lang="en-US" dirty="0">
                <a:latin typeface="News Gothic MT" panose="020B0504020203020204" pitchFamily="34" charset="0"/>
              </a:rPr>
              <a:t> – gov’t hires contractors to fix properties directly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u="sng" dirty="0">
                <a:latin typeface="News Gothic MT" panose="020B0504020203020204" pitchFamily="34" charset="0"/>
              </a:rPr>
              <a:t>Receivership</a:t>
            </a:r>
            <a:r>
              <a:rPr lang="en-US" dirty="0">
                <a:latin typeface="News Gothic MT" panose="020B0504020203020204" pitchFamily="34" charset="0"/>
              </a:rPr>
              <a:t> – gov’t appoints agent to supervise fixing of property </a:t>
            </a:r>
          </a:p>
          <a:p>
            <a:endParaRPr lang="en-US" b="1" dirty="0">
              <a:latin typeface="News Gothic MT" panose="020B0504020203020204" pitchFamily="34" charset="0"/>
            </a:endParaRPr>
          </a:p>
          <a:p>
            <a:r>
              <a:rPr lang="en-US" b="1" dirty="0">
                <a:latin typeface="News Gothic MT" panose="020B0504020203020204" pitchFamily="34" charset="0"/>
              </a:rPr>
              <a:t>Public Litigation – </a:t>
            </a:r>
            <a:r>
              <a:rPr lang="en-US" dirty="0">
                <a:latin typeface="News Gothic MT" panose="020B0504020203020204" pitchFamily="34" charset="0"/>
              </a:rPr>
              <a:t>Government entity sues individual landlords under nuisance or consumer protection statutes </a:t>
            </a:r>
          </a:p>
        </p:txBody>
      </p:sp>
    </p:spTree>
    <p:extLst>
      <p:ext uri="{BB962C8B-B14F-4D97-AF65-F5344CB8AC3E}">
        <p14:creationId xmlns:p14="http://schemas.microsoft.com/office/powerpoint/2010/main" val="2999956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68" y="1042645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Indiana’s Public Enforcement Methods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899385" y="1668828"/>
            <a:ext cx="83932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ews Gothic MT" panose="020B0504020203020204" pitchFamily="34" charset="0"/>
              </a:rPr>
              <a:t>Indiana’s Unsafe Building Law (IC </a:t>
            </a:r>
            <a:r>
              <a:rPr lang="en-US" dirty="0">
                <a:latin typeface="News Gothic MT" panose="020B0504020203020204" pitchFamily="34" charset="0"/>
              </a:rPr>
              <a:t>§ </a:t>
            </a:r>
            <a:r>
              <a:rPr lang="en-US" b="1" dirty="0">
                <a:latin typeface="News Gothic MT" panose="020B0504020203020204" pitchFamily="34" charset="0"/>
              </a:rPr>
              <a:t>36-7-9)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Authorizes monetary sanctions, abatement, and  receivership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No</a:t>
            </a:r>
            <a:r>
              <a:rPr lang="en-US" i="1" dirty="0">
                <a:latin typeface="News Gothic MT" panose="020B0504020203020204" pitchFamily="34" charset="0"/>
              </a:rPr>
              <a:t> </a:t>
            </a:r>
            <a:r>
              <a:rPr lang="en-US" dirty="0">
                <a:latin typeface="News Gothic MT" panose="020B0504020203020204" pitchFamily="34" charset="0"/>
              </a:rPr>
              <a:t>proactive powers – municipalities cannot take action until there is an active hazard present on properties</a:t>
            </a:r>
          </a:p>
          <a:p>
            <a:endParaRPr lang="en-US" i="1" dirty="0">
              <a:latin typeface="News Gothic MT" panose="020B0504020203020204" pitchFamily="34" charset="0"/>
            </a:endParaRPr>
          </a:p>
          <a:p>
            <a:r>
              <a:rPr lang="en-US" b="1" dirty="0">
                <a:latin typeface="News Gothic MT" panose="020B0504020203020204" pitchFamily="34" charset="0"/>
              </a:rPr>
              <a:t>Public Nuisance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Codification of common law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Considerably weakened following passage of Public Law 266-2017 (codified as IC § 32-31-1-22) the decision in </a:t>
            </a:r>
            <a:r>
              <a:rPr lang="en-US" i="1" dirty="0">
                <a:latin typeface="News Gothic MT" panose="020B0504020203020204" pitchFamily="34" charset="0"/>
              </a:rPr>
              <a:t>City of Indianapolis v. Towne &amp; Terrace Corp.</a:t>
            </a:r>
            <a:r>
              <a:rPr lang="en-US" dirty="0">
                <a:latin typeface="News Gothic MT" panose="020B0504020203020204" pitchFamily="34" charset="0"/>
              </a:rPr>
              <a:t>,</a:t>
            </a:r>
            <a:r>
              <a:rPr lang="en-US" i="1" dirty="0">
                <a:latin typeface="News Gothic MT" panose="020B0504020203020204" pitchFamily="34" charset="0"/>
              </a:rPr>
              <a:t> </a:t>
            </a:r>
            <a:r>
              <a:rPr lang="en-US" dirty="0">
                <a:latin typeface="News Gothic MT" panose="020B0504020203020204" pitchFamily="34" charset="0"/>
              </a:rPr>
              <a:t>106 N.E.3d 507, 509 (Ind. Ct. App. 2018)</a:t>
            </a:r>
          </a:p>
          <a:p>
            <a:endParaRPr lang="en-US" b="1" dirty="0">
              <a:latin typeface="News Gothic MT" panose="020B0504020203020204" pitchFamily="34" charset="0"/>
            </a:endParaRPr>
          </a:p>
          <a:p>
            <a:r>
              <a:rPr lang="en-US" b="1" dirty="0">
                <a:latin typeface="News Gothic MT" panose="020B0504020203020204" pitchFamily="34" charset="0"/>
              </a:rPr>
              <a:t>Local Housing Code Enforcement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Enforcement of local ordinances or housing codes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Enforced by municipal entities – (e.g., Marion County Public Health Department)</a:t>
            </a:r>
          </a:p>
        </p:txBody>
      </p:sp>
    </p:spTree>
    <p:extLst>
      <p:ext uri="{BB962C8B-B14F-4D97-AF65-F5344CB8AC3E}">
        <p14:creationId xmlns:p14="http://schemas.microsoft.com/office/powerpoint/2010/main" val="57332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2" y="1092401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Tragic Case Study: Lakeside Pointe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24076" y="2026434"/>
            <a:ext cx="5603684" cy="373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Northside housing complex home to predominantly low-income tenants, some being refugees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More than 3,000 housing code violations over five years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Unit with twenty past code violations caught fire, displacing at least twenty-five residents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News Gothic MT" panose="020B0504020203020204" pitchFamily="34" charset="0"/>
              </a:rPr>
              <a:t>Research Question: </a:t>
            </a:r>
            <a:r>
              <a:rPr lang="en-US" dirty="0">
                <a:latin typeface="News Gothic MT" panose="020B0504020203020204" pitchFamily="34" charset="0"/>
              </a:rPr>
              <a:t>How was the possible? 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News Gothic MT" panose="020B0504020203020204" pitchFamily="34" charset="0"/>
            </a:endParaRPr>
          </a:p>
        </p:txBody>
      </p:sp>
      <p:sp>
        <p:nvSpPr>
          <p:cNvPr id="2" name="Building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CBFD46C-C4D4-B6C2-B8CD-69BD4911D23C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7932526" y="2573489"/>
            <a:ext cx="2064467" cy="1963442"/>
          </a:xfrm>
          <a:custGeom>
            <a:avLst/>
            <a:gdLst>
              <a:gd name="T0" fmla="*/ 915 w 1250"/>
              <a:gd name="T1" fmla="*/ 250 h 1187"/>
              <a:gd name="T2" fmla="*/ 915 w 1250"/>
              <a:gd name="T3" fmla="*/ 1053 h 1187"/>
              <a:gd name="T4" fmla="*/ 848 w 1250"/>
              <a:gd name="T5" fmla="*/ 1053 h 1187"/>
              <a:gd name="T6" fmla="*/ 850 w 1250"/>
              <a:gd name="T7" fmla="*/ 0 h 1187"/>
              <a:gd name="T8" fmla="*/ 448 w 1250"/>
              <a:gd name="T9" fmla="*/ 0 h 1187"/>
              <a:gd name="T10" fmla="*/ 446 w 1250"/>
              <a:gd name="T11" fmla="*/ 1053 h 1187"/>
              <a:gd name="T12" fmla="*/ 379 w 1250"/>
              <a:gd name="T13" fmla="*/ 1053 h 1187"/>
              <a:gd name="T14" fmla="*/ 379 w 1250"/>
              <a:gd name="T15" fmla="*/ 361 h 1187"/>
              <a:gd name="T16" fmla="*/ 0 w 1250"/>
              <a:gd name="T17" fmla="*/ 361 h 1187"/>
              <a:gd name="T18" fmla="*/ 0 w 1250"/>
              <a:gd name="T19" fmla="*/ 1187 h 1187"/>
              <a:gd name="T20" fmla="*/ 1250 w 1250"/>
              <a:gd name="T21" fmla="*/ 1187 h 1187"/>
              <a:gd name="T22" fmla="*/ 1250 w 1250"/>
              <a:gd name="T23" fmla="*/ 250 h 1187"/>
              <a:gd name="T24" fmla="*/ 915 w 1250"/>
              <a:gd name="T25" fmla="*/ 250 h 1187"/>
              <a:gd name="T26" fmla="*/ 982 w 1250"/>
              <a:gd name="T27" fmla="*/ 339 h 1187"/>
              <a:gd name="T28" fmla="*/ 1183 w 1250"/>
              <a:gd name="T29" fmla="*/ 339 h 1187"/>
              <a:gd name="T30" fmla="*/ 1183 w 1250"/>
              <a:gd name="T31" fmla="*/ 584 h 1187"/>
              <a:gd name="T32" fmla="*/ 982 w 1250"/>
              <a:gd name="T33" fmla="*/ 584 h 1187"/>
              <a:gd name="T34" fmla="*/ 982 w 1250"/>
              <a:gd name="T35" fmla="*/ 339 h 1187"/>
              <a:gd name="T36" fmla="*/ 982 w 1250"/>
              <a:gd name="T37" fmla="*/ 674 h 1187"/>
              <a:gd name="T38" fmla="*/ 1183 w 1250"/>
              <a:gd name="T39" fmla="*/ 674 h 1187"/>
              <a:gd name="T40" fmla="*/ 1183 w 1250"/>
              <a:gd name="T41" fmla="*/ 919 h 1187"/>
              <a:gd name="T42" fmla="*/ 982 w 1250"/>
              <a:gd name="T43" fmla="*/ 919 h 1187"/>
              <a:gd name="T44" fmla="*/ 982 w 1250"/>
              <a:gd name="T45" fmla="*/ 674 h 1187"/>
              <a:gd name="T46" fmla="*/ 513 w 1250"/>
              <a:gd name="T47" fmla="*/ 71 h 1187"/>
              <a:gd name="T48" fmla="*/ 781 w 1250"/>
              <a:gd name="T49" fmla="*/ 71 h 1187"/>
              <a:gd name="T50" fmla="*/ 781 w 1250"/>
              <a:gd name="T51" fmla="*/ 183 h 1187"/>
              <a:gd name="T52" fmla="*/ 513 w 1250"/>
              <a:gd name="T53" fmla="*/ 183 h 1187"/>
              <a:gd name="T54" fmla="*/ 513 w 1250"/>
              <a:gd name="T55" fmla="*/ 71 h 1187"/>
              <a:gd name="T56" fmla="*/ 513 w 1250"/>
              <a:gd name="T57" fmla="*/ 294 h 1187"/>
              <a:gd name="T58" fmla="*/ 781 w 1250"/>
              <a:gd name="T59" fmla="*/ 294 h 1187"/>
              <a:gd name="T60" fmla="*/ 781 w 1250"/>
              <a:gd name="T61" fmla="*/ 406 h 1187"/>
              <a:gd name="T62" fmla="*/ 513 w 1250"/>
              <a:gd name="T63" fmla="*/ 406 h 1187"/>
              <a:gd name="T64" fmla="*/ 513 w 1250"/>
              <a:gd name="T65" fmla="*/ 294 h 1187"/>
              <a:gd name="T66" fmla="*/ 513 w 1250"/>
              <a:gd name="T67" fmla="*/ 517 h 1187"/>
              <a:gd name="T68" fmla="*/ 781 w 1250"/>
              <a:gd name="T69" fmla="*/ 517 h 1187"/>
              <a:gd name="T70" fmla="*/ 781 w 1250"/>
              <a:gd name="T71" fmla="*/ 629 h 1187"/>
              <a:gd name="T72" fmla="*/ 513 w 1250"/>
              <a:gd name="T73" fmla="*/ 629 h 1187"/>
              <a:gd name="T74" fmla="*/ 513 w 1250"/>
              <a:gd name="T75" fmla="*/ 517 h 1187"/>
              <a:gd name="T76" fmla="*/ 513 w 1250"/>
              <a:gd name="T77" fmla="*/ 741 h 1187"/>
              <a:gd name="T78" fmla="*/ 781 w 1250"/>
              <a:gd name="T79" fmla="*/ 741 h 1187"/>
              <a:gd name="T80" fmla="*/ 781 w 1250"/>
              <a:gd name="T81" fmla="*/ 852 h 1187"/>
              <a:gd name="T82" fmla="*/ 513 w 1250"/>
              <a:gd name="T83" fmla="*/ 852 h 1187"/>
              <a:gd name="T84" fmla="*/ 513 w 1250"/>
              <a:gd name="T85" fmla="*/ 741 h 1187"/>
              <a:gd name="T86" fmla="*/ 67 w 1250"/>
              <a:gd name="T87" fmla="*/ 450 h 1187"/>
              <a:gd name="T88" fmla="*/ 156 w 1250"/>
              <a:gd name="T89" fmla="*/ 450 h 1187"/>
              <a:gd name="T90" fmla="*/ 156 w 1250"/>
              <a:gd name="T91" fmla="*/ 607 h 1187"/>
              <a:gd name="T92" fmla="*/ 67 w 1250"/>
              <a:gd name="T93" fmla="*/ 607 h 1187"/>
              <a:gd name="T94" fmla="*/ 67 w 1250"/>
              <a:gd name="T95" fmla="*/ 450 h 1187"/>
              <a:gd name="T96" fmla="*/ 223 w 1250"/>
              <a:gd name="T97" fmla="*/ 450 h 1187"/>
              <a:gd name="T98" fmla="*/ 313 w 1250"/>
              <a:gd name="T99" fmla="*/ 450 h 1187"/>
              <a:gd name="T100" fmla="*/ 313 w 1250"/>
              <a:gd name="T101" fmla="*/ 607 h 1187"/>
              <a:gd name="T102" fmla="*/ 223 w 1250"/>
              <a:gd name="T103" fmla="*/ 607 h 1187"/>
              <a:gd name="T104" fmla="*/ 223 w 1250"/>
              <a:gd name="T105" fmla="*/ 450 h 1187"/>
              <a:gd name="T106" fmla="*/ 67 w 1250"/>
              <a:gd name="T107" fmla="*/ 718 h 1187"/>
              <a:gd name="T108" fmla="*/ 156 w 1250"/>
              <a:gd name="T109" fmla="*/ 718 h 1187"/>
              <a:gd name="T110" fmla="*/ 156 w 1250"/>
              <a:gd name="T111" fmla="*/ 875 h 1187"/>
              <a:gd name="T112" fmla="*/ 67 w 1250"/>
              <a:gd name="T113" fmla="*/ 875 h 1187"/>
              <a:gd name="T114" fmla="*/ 67 w 1250"/>
              <a:gd name="T115" fmla="*/ 718 h 1187"/>
              <a:gd name="T116" fmla="*/ 223 w 1250"/>
              <a:gd name="T117" fmla="*/ 718 h 1187"/>
              <a:gd name="T118" fmla="*/ 313 w 1250"/>
              <a:gd name="T119" fmla="*/ 718 h 1187"/>
              <a:gd name="T120" fmla="*/ 313 w 1250"/>
              <a:gd name="T121" fmla="*/ 875 h 1187"/>
              <a:gd name="T122" fmla="*/ 223 w 1250"/>
              <a:gd name="T123" fmla="*/ 875 h 1187"/>
              <a:gd name="T124" fmla="*/ 223 w 1250"/>
              <a:gd name="T125" fmla="*/ 718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50" h="1187">
                <a:moveTo>
                  <a:pt x="915" y="250"/>
                </a:moveTo>
                <a:lnTo>
                  <a:pt x="915" y="1053"/>
                </a:lnTo>
                <a:lnTo>
                  <a:pt x="848" y="1053"/>
                </a:lnTo>
                <a:lnTo>
                  <a:pt x="850" y="0"/>
                </a:lnTo>
                <a:lnTo>
                  <a:pt x="448" y="0"/>
                </a:lnTo>
                <a:lnTo>
                  <a:pt x="446" y="1053"/>
                </a:lnTo>
                <a:lnTo>
                  <a:pt x="379" y="1053"/>
                </a:lnTo>
                <a:lnTo>
                  <a:pt x="379" y="361"/>
                </a:lnTo>
                <a:lnTo>
                  <a:pt x="0" y="361"/>
                </a:lnTo>
                <a:lnTo>
                  <a:pt x="0" y="1187"/>
                </a:lnTo>
                <a:lnTo>
                  <a:pt x="1250" y="1187"/>
                </a:lnTo>
                <a:lnTo>
                  <a:pt x="1250" y="250"/>
                </a:lnTo>
                <a:lnTo>
                  <a:pt x="915" y="250"/>
                </a:lnTo>
                <a:close/>
                <a:moveTo>
                  <a:pt x="982" y="339"/>
                </a:moveTo>
                <a:lnTo>
                  <a:pt x="1183" y="339"/>
                </a:lnTo>
                <a:lnTo>
                  <a:pt x="1183" y="584"/>
                </a:lnTo>
                <a:lnTo>
                  <a:pt x="982" y="584"/>
                </a:lnTo>
                <a:lnTo>
                  <a:pt x="982" y="339"/>
                </a:lnTo>
                <a:close/>
                <a:moveTo>
                  <a:pt x="982" y="674"/>
                </a:moveTo>
                <a:lnTo>
                  <a:pt x="1183" y="674"/>
                </a:lnTo>
                <a:lnTo>
                  <a:pt x="1183" y="919"/>
                </a:lnTo>
                <a:lnTo>
                  <a:pt x="982" y="919"/>
                </a:lnTo>
                <a:lnTo>
                  <a:pt x="982" y="674"/>
                </a:lnTo>
                <a:close/>
                <a:moveTo>
                  <a:pt x="513" y="71"/>
                </a:moveTo>
                <a:lnTo>
                  <a:pt x="781" y="71"/>
                </a:lnTo>
                <a:lnTo>
                  <a:pt x="781" y="183"/>
                </a:lnTo>
                <a:lnTo>
                  <a:pt x="513" y="183"/>
                </a:lnTo>
                <a:lnTo>
                  <a:pt x="513" y="71"/>
                </a:lnTo>
                <a:close/>
                <a:moveTo>
                  <a:pt x="513" y="294"/>
                </a:moveTo>
                <a:lnTo>
                  <a:pt x="781" y="294"/>
                </a:lnTo>
                <a:lnTo>
                  <a:pt x="781" y="406"/>
                </a:lnTo>
                <a:lnTo>
                  <a:pt x="513" y="406"/>
                </a:lnTo>
                <a:lnTo>
                  <a:pt x="513" y="294"/>
                </a:lnTo>
                <a:close/>
                <a:moveTo>
                  <a:pt x="513" y="517"/>
                </a:moveTo>
                <a:lnTo>
                  <a:pt x="781" y="517"/>
                </a:lnTo>
                <a:lnTo>
                  <a:pt x="781" y="629"/>
                </a:lnTo>
                <a:lnTo>
                  <a:pt x="513" y="629"/>
                </a:lnTo>
                <a:lnTo>
                  <a:pt x="513" y="517"/>
                </a:lnTo>
                <a:close/>
                <a:moveTo>
                  <a:pt x="513" y="741"/>
                </a:moveTo>
                <a:lnTo>
                  <a:pt x="781" y="741"/>
                </a:lnTo>
                <a:lnTo>
                  <a:pt x="781" y="852"/>
                </a:lnTo>
                <a:lnTo>
                  <a:pt x="513" y="852"/>
                </a:lnTo>
                <a:lnTo>
                  <a:pt x="513" y="741"/>
                </a:lnTo>
                <a:close/>
                <a:moveTo>
                  <a:pt x="67" y="450"/>
                </a:moveTo>
                <a:lnTo>
                  <a:pt x="156" y="450"/>
                </a:lnTo>
                <a:lnTo>
                  <a:pt x="156" y="607"/>
                </a:lnTo>
                <a:lnTo>
                  <a:pt x="67" y="607"/>
                </a:lnTo>
                <a:lnTo>
                  <a:pt x="67" y="450"/>
                </a:lnTo>
                <a:close/>
                <a:moveTo>
                  <a:pt x="223" y="450"/>
                </a:moveTo>
                <a:lnTo>
                  <a:pt x="313" y="450"/>
                </a:lnTo>
                <a:lnTo>
                  <a:pt x="313" y="607"/>
                </a:lnTo>
                <a:lnTo>
                  <a:pt x="223" y="607"/>
                </a:lnTo>
                <a:lnTo>
                  <a:pt x="223" y="450"/>
                </a:lnTo>
                <a:close/>
                <a:moveTo>
                  <a:pt x="67" y="718"/>
                </a:moveTo>
                <a:lnTo>
                  <a:pt x="156" y="718"/>
                </a:lnTo>
                <a:lnTo>
                  <a:pt x="156" y="875"/>
                </a:lnTo>
                <a:lnTo>
                  <a:pt x="67" y="875"/>
                </a:lnTo>
                <a:lnTo>
                  <a:pt x="67" y="718"/>
                </a:lnTo>
                <a:close/>
                <a:moveTo>
                  <a:pt x="223" y="718"/>
                </a:moveTo>
                <a:lnTo>
                  <a:pt x="313" y="718"/>
                </a:lnTo>
                <a:lnTo>
                  <a:pt x="313" y="875"/>
                </a:lnTo>
                <a:lnTo>
                  <a:pt x="223" y="875"/>
                </a:lnTo>
                <a:lnTo>
                  <a:pt x="223" y="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597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0" y="1309773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Proactive Rental Inspection Programs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62671" y="2151102"/>
            <a:ext cx="839322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News Gothic MT" panose="020B0504020203020204" pitchFamily="34" charset="0"/>
              </a:rPr>
              <a:t>Inspections as a prerequisite for leasing unit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News Gothic MT" panose="020B0504020203020204" pitchFamily="34" charset="0"/>
              </a:rPr>
              <a:t>Takes burden of reporting away from tenant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News Gothic MT" panose="020B0504020203020204" pitchFamily="34" charset="0"/>
              </a:rPr>
              <a:t>Indiana tenants, rightfully fear retaliation from landlords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News Gothic MT" panose="020B0504020203020204" pitchFamily="34" charset="0"/>
              </a:rPr>
              <a:t>IC 32-31-8.5 does </a:t>
            </a:r>
            <a:r>
              <a:rPr lang="en-US" sz="2000" u="sng" dirty="0">
                <a:latin typeface="News Gothic MT" panose="020B0504020203020204" pitchFamily="34" charset="0"/>
              </a:rPr>
              <a:t>not</a:t>
            </a:r>
            <a:r>
              <a:rPr lang="en-US" sz="2000" dirty="0">
                <a:latin typeface="News Gothic MT" panose="020B0504020203020204" pitchFamily="34" charset="0"/>
              </a:rPr>
              <a:t> have a presumption of retaliation, putting burden of proof on tenants </a:t>
            </a:r>
          </a:p>
          <a:p>
            <a:endParaRPr lang="en-US" sz="2000" dirty="0">
              <a:latin typeface="News Gothic MT" panose="020B0504020203020204" pitchFamily="34" charset="0"/>
            </a:endParaRPr>
          </a:p>
          <a:p>
            <a:r>
              <a:rPr lang="en-US" sz="2000" b="1" dirty="0">
                <a:latin typeface="News Gothic MT" panose="020B0504020203020204" pitchFamily="34" charset="0"/>
              </a:rPr>
              <a:t>Indiana Exemplar: </a:t>
            </a:r>
            <a:r>
              <a:rPr lang="en-US" sz="2000" dirty="0">
                <a:latin typeface="News Gothic MT" panose="020B0504020203020204" pitchFamily="34" charset="0"/>
              </a:rPr>
              <a:t>South Bend’s Rental Safety Verification Program </a:t>
            </a:r>
          </a:p>
        </p:txBody>
      </p:sp>
    </p:spTree>
    <p:extLst>
      <p:ext uri="{BB962C8B-B14F-4D97-AF65-F5344CB8AC3E}">
        <p14:creationId xmlns:p14="http://schemas.microsoft.com/office/powerpoint/2010/main" val="2180209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961711B-390D-DE31-E080-AFF4D592E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59" y="1982562"/>
            <a:ext cx="2928802" cy="37892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2" y="989587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Public Enforcement Methods: Priorities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62671" y="2151102"/>
            <a:ext cx="839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ews Gothic MT" panose="020B05040202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773F3-5290-7DDE-0E30-A9B21F8E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245" y="2520434"/>
            <a:ext cx="3753565" cy="29025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12FADD-01E9-4FEF-F554-06ED3C57C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139" y="1987135"/>
            <a:ext cx="2929698" cy="380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CAD2E1-AC54-1AC5-5A4B-093D72A54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027" y="1992836"/>
            <a:ext cx="2929698" cy="3789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FE7710-288A-8B6A-6C15-3491C3EF6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263" y="1982562"/>
            <a:ext cx="2935808" cy="3789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1C9FD8-B17B-64D1-BD28-4570F927AA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3718" y="1987135"/>
            <a:ext cx="2942853" cy="3800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48F1E1-9713-3625-7A14-C1250FA9C4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681" y="1974307"/>
            <a:ext cx="2944568" cy="382634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C40CFF3-757E-7D23-B533-8BBBC2A57596}"/>
              </a:ext>
            </a:extLst>
          </p:cNvPr>
          <p:cNvSpPr/>
          <p:nvPr/>
        </p:nvSpPr>
        <p:spPr>
          <a:xfrm>
            <a:off x="1447472" y="2359931"/>
            <a:ext cx="8933299" cy="27953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ews Gothic MT" panose="020B0504020203020204" pitchFamily="34" charset="0"/>
              </a:rPr>
              <a:t>Municipalities try hard to combat dangerous housing,</a:t>
            </a:r>
          </a:p>
          <a:p>
            <a:pPr algn="ctr"/>
            <a:r>
              <a:rPr lang="en-US" b="1" dirty="0">
                <a:latin typeface="News Gothic MT" panose="020B0504020203020204" pitchFamily="34" charset="0"/>
              </a:rPr>
              <a:t>until tenants are living in it. </a:t>
            </a:r>
          </a:p>
        </p:txBody>
      </p:sp>
    </p:spTree>
    <p:extLst>
      <p:ext uri="{BB962C8B-B14F-4D97-AF65-F5344CB8AC3E}">
        <p14:creationId xmlns:p14="http://schemas.microsoft.com/office/powerpoint/2010/main" val="33746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24963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1" y="1036522"/>
            <a:ext cx="8393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Best Practices for Public Habitability Enforcement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62671" y="2186433"/>
            <a:ext cx="8393229" cy="326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News Gothic MT" panose="020B0504020203020204" pitchFamily="34" charset="0"/>
              </a:rPr>
              <a:t>Prioritize resources to combat dangerous rental housing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News Gothic MT" panose="020B0504020203020204" pitchFamily="34" charset="0"/>
              </a:rPr>
              <a:t>Promote proactive code enforcement programs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News Gothic MT" panose="020B0504020203020204" pitchFamily="34" charset="0"/>
              </a:rPr>
              <a:t>Clarify Indiana’s public nuisance law following the 2018 </a:t>
            </a:r>
            <a:r>
              <a:rPr lang="en-US" sz="2000" b="1" i="1" dirty="0">
                <a:latin typeface="News Gothic MT" panose="020B0504020203020204" pitchFamily="34" charset="0"/>
              </a:rPr>
              <a:t>Town &amp; Terrace </a:t>
            </a:r>
            <a:r>
              <a:rPr lang="en-US" sz="2000" b="1" dirty="0">
                <a:latin typeface="News Gothic MT" panose="020B0504020203020204" pitchFamily="34" charset="0"/>
              </a:rPr>
              <a:t>decision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News Gothic MT" panose="020B0504020203020204" pitchFamily="34" charset="0"/>
              </a:rPr>
              <a:t>Utilize the full potential of Indiana’s Unsafe Building Law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News Gothic MT" panose="020B0504020203020204" pitchFamily="34" charset="0"/>
              </a:rPr>
              <a:t>Put tenants’ issues at the forefront of public solutions to dangerous housing  </a:t>
            </a:r>
          </a:p>
        </p:txBody>
      </p:sp>
    </p:spTree>
    <p:extLst>
      <p:ext uri="{BB962C8B-B14F-4D97-AF65-F5344CB8AC3E}">
        <p14:creationId xmlns:p14="http://schemas.microsoft.com/office/powerpoint/2010/main" val="2619941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2" y="1092401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Closing Thoughts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06693" y="1974090"/>
            <a:ext cx="8778613" cy="336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News Gothic MT" panose="020B0504020203020204" pitchFamily="34" charset="0"/>
              </a:rPr>
              <a:t>Indiana tenants deserve a right to withhold rent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News Gothic MT" panose="020B0504020203020204" pitchFamily="34" charset="0"/>
              </a:rPr>
              <a:t>Rent withholding statutes and comprehensive code enforcement can only get us so far – tenants we need </a:t>
            </a:r>
            <a:r>
              <a:rPr lang="en-US" sz="1600" b="1" u="sng" dirty="0">
                <a:solidFill>
                  <a:schemeClr val="accent1"/>
                </a:solidFill>
                <a:latin typeface="News Gothic MT" panose="020B0504020203020204" pitchFamily="34" charset="0"/>
              </a:rPr>
              <a:t>revolutionary change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News Gothic MT" panose="020B0504020203020204" pitchFamily="34" charset="0"/>
              </a:rPr>
              <a:t>We still need comprehensive policies to: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76363" algn="l"/>
              </a:tabLst>
            </a:pPr>
            <a:r>
              <a:rPr lang="en-US" sz="1600" dirty="0">
                <a:latin typeface="News Gothic MT" panose="020B0504020203020204" pitchFamily="34" charset="0"/>
              </a:rPr>
              <a:t>house the unhoused through investment in transitionary housing programs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76363" algn="l"/>
              </a:tabLst>
            </a:pPr>
            <a:r>
              <a:rPr lang="en-US" sz="1600" dirty="0">
                <a:latin typeface="News Gothic MT" panose="020B0504020203020204" pitchFamily="34" charset="0"/>
              </a:rPr>
              <a:t>divert individuals from eviction courts through mandatory diversion programs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76363" algn="l"/>
              </a:tabLst>
            </a:pPr>
            <a:r>
              <a:rPr lang="en-US" sz="1600" dirty="0">
                <a:latin typeface="News Gothic MT" panose="020B0504020203020204" pitchFamily="34" charset="0"/>
              </a:rPr>
              <a:t>exponentially increase the supply of affordable housing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76363" algn="l"/>
              </a:tabLst>
            </a:pPr>
            <a:r>
              <a:rPr lang="en-US" sz="1600" dirty="0">
                <a:latin typeface="News Gothic MT" panose="020B0504020203020204" pitchFamily="34" charset="0"/>
              </a:rPr>
              <a:t>stop the criminalization of homelessness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News Gothic MT" panose="020B0504020203020204" pitchFamily="34" charset="0"/>
              </a:rPr>
              <a:t>Rent withholding policies are merely one facet of a comprehensive housing solution</a:t>
            </a:r>
          </a:p>
        </p:txBody>
      </p:sp>
    </p:spTree>
    <p:extLst>
      <p:ext uri="{BB962C8B-B14F-4D97-AF65-F5344CB8AC3E}">
        <p14:creationId xmlns:p14="http://schemas.microsoft.com/office/powerpoint/2010/main" val="258849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2" y="1092401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The Problem: Substandard Housing in Indiana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62673" y="1718338"/>
            <a:ext cx="5783533" cy="4108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News Gothic MT" panose="020B0504020203020204" pitchFamily="34" charset="0"/>
              </a:rPr>
              <a:t>Comprehensive data rare or nonexistent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News Gothic MT" panose="020B0504020203020204" pitchFamily="34" charset="0"/>
              </a:rPr>
              <a:t>Current ACS data conveys aging rental housing stock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News Gothic MT" panose="020B0504020203020204" pitchFamily="34" charset="0"/>
              </a:rPr>
              <a:t>Forty-two percent of Indiana’s rental housing units constructed prior to 1970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News Gothic MT" panose="020B0504020203020204" pitchFamily="34" charset="0"/>
              </a:rPr>
              <a:t>In 31 of Indiana’s 92 counties, over 50% of rental units, were constructed prior to 1970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News Gothic MT" panose="020B0504020203020204" pitchFamily="34" charset="0"/>
              </a:rPr>
              <a:t>2012 American Housing Survey – Indy Area alone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News Gothic MT" panose="020B0504020203020204" pitchFamily="34" charset="0"/>
              </a:rPr>
              <a:t>13,100 rental units with mold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News Gothic MT" panose="020B0504020203020204" pitchFamily="34" charset="0"/>
              </a:rPr>
              <a:t>27,000 had signs of rodents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News Gothic MT" panose="020B0504020203020204" pitchFamily="34" charset="0"/>
              </a:rPr>
              <a:t>12,00 had signs of cockroaches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News Gothic MT" panose="020B0504020203020204" pitchFamily="34" charset="0"/>
              </a:rPr>
              <a:t>14,400 had open cracks or holes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EADC86-7F62-C497-7B1D-9BE1DA454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" t="1352" r="2166" b="1676"/>
          <a:stretch/>
        </p:blipFill>
        <p:spPr>
          <a:xfrm>
            <a:off x="7407786" y="2341305"/>
            <a:ext cx="3021541" cy="27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8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2" y="1092401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Socioeconomic Vulnerabilities of Tenants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62673" y="1721054"/>
            <a:ext cx="8226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ews Gothic MT" panose="020B0504020203020204" pitchFamily="34" charset="0"/>
              </a:rPr>
              <a:t>Common refrain: </a:t>
            </a:r>
            <a:r>
              <a:rPr lang="en-US" dirty="0">
                <a:latin typeface="News Gothic MT" panose="020B0504020203020204" pitchFamily="34" charset="0"/>
              </a:rPr>
              <a:t>“If conditions are so bad, why haven’t you left?”</a:t>
            </a:r>
          </a:p>
          <a:p>
            <a:r>
              <a:rPr lang="en-US" b="1" dirty="0">
                <a:latin typeface="News Gothic MT" panose="020B0504020203020204" pitchFamily="34" charset="0"/>
              </a:rPr>
              <a:t>Reality: </a:t>
            </a:r>
            <a:r>
              <a:rPr lang="en-US" dirty="0">
                <a:latin typeface="News Gothic MT" panose="020B0504020203020204" pitchFamily="34" charset="0"/>
              </a:rPr>
              <a:t>tenants cannot feasibly move from dangerous housing, due to both economic trends and socioeconomic factors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9339C-E8D8-52A3-1698-BC5C93C3B15F}"/>
              </a:ext>
            </a:extLst>
          </p:cNvPr>
          <p:cNvSpPr txBox="1"/>
          <p:nvPr/>
        </p:nvSpPr>
        <p:spPr>
          <a:xfrm>
            <a:off x="6033588" y="2987199"/>
            <a:ext cx="39558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News Gothic MT" panose="020B0504020203020204" pitchFamily="34" charset="0"/>
              </a:rPr>
              <a:t>Large economic trends: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Increasing number of tenants seeking rental housing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Diminishing proportion of affordable rental units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Declining vacancy rates for rental properties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0A5FD-809D-A8EC-4BBC-2141EF448E3E}"/>
              </a:ext>
            </a:extLst>
          </p:cNvPr>
          <p:cNvSpPr txBox="1"/>
          <p:nvPr/>
        </p:nvSpPr>
        <p:spPr>
          <a:xfrm>
            <a:off x="1762672" y="2956697"/>
            <a:ext cx="38344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News Gothic MT" panose="020B0504020203020204" pitchFamily="34" charset="0"/>
              </a:rPr>
              <a:t>Socioeconomic factors: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IN tenants are almost six times more likely to be below the poverty level than homeowners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Nearly one-third of IN tenants have a child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Tenants cannot find housing due to poor credit, criminal convictions </a:t>
            </a:r>
          </a:p>
        </p:txBody>
      </p:sp>
    </p:spTree>
    <p:extLst>
      <p:ext uri="{BB962C8B-B14F-4D97-AF65-F5344CB8AC3E}">
        <p14:creationId xmlns:p14="http://schemas.microsoft.com/office/powerpoint/2010/main" val="289702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440227" y="1031064"/>
            <a:ext cx="903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Dangerous Housing and Evictions: the Connection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62673" y="1769707"/>
            <a:ext cx="839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ews Gothic MT" panose="020B0504020203020204" pitchFamily="34" charset="0"/>
              </a:rPr>
              <a:t>Both evictions and code violations are disproportionately perpetrated by large, institutional, out-of-state landlords.</a:t>
            </a:r>
          </a:p>
          <a:p>
            <a:endParaRPr lang="en-US" dirty="0">
              <a:latin typeface="News Gothic MT" panose="020B05040202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>
                <a:latin typeface="News Gothic MT" panose="020B0504020203020204" pitchFamily="34" charset="0"/>
              </a:rPr>
              <a:t>IndyStar in 2018: </a:t>
            </a:r>
            <a:r>
              <a:rPr lang="en-US" dirty="0">
                <a:latin typeface="News Gothic MT" panose="020B0504020203020204" pitchFamily="34" charset="0"/>
              </a:rPr>
              <a:t>Large, institutional landlords accounted for 88 percent of evictions in Indianapolis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News Gothic MT" panose="020B0504020203020204" pitchFamily="34" charset="0"/>
              </a:rPr>
              <a:t>One third of the top 100 evictors were located out-of-state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>
                <a:latin typeface="News Gothic MT" panose="020B0504020203020204" pitchFamily="34" charset="0"/>
              </a:rPr>
              <a:t>SAVI in 2020: </a:t>
            </a:r>
            <a:r>
              <a:rPr lang="en-US" dirty="0">
                <a:latin typeface="News Gothic MT" panose="020B0504020203020204" pitchFamily="34" charset="0"/>
              </a:rPr>
              <a:t>properties with more complaints had exponentially more evictions per capita:</a:t>
            </a:r>
            <a:endParaRPr lang="en-US" b="1" dirty="0">
              <a:latin typeface="News Gothic MT" panose="020B0504020203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1A23D02-02D1-5851-E172-B3789CC2A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397170"/>
              </p:ext>
            </p:extLst>
          </p:nvPr>
        </p:nvGraphicFramePr>
        <p:xfrm>
          <a:off x="2739752" y="4191029"/>
          <a:ext cx="6712496" cy="1609283"/>
        </p:xfrm>
        <a:graphic>
          <a:graphicData uri="http://schemas.openxmlformats.org/drawingml/2006/table">
            <a:tbl>
              <a:tblPr firstRow="1" firstCol="1" bandRow="1"/>
              <a:tblGrid>
                <a:gridCol w="1678124">
                  <a:extLst>
                    <a:ext uri="{9D8B030D-6E8A-4147-A177-3AD203B41FA5}">
                      <a16:colId xmlns:a16="http://schemas.microsoft.com/office/drawing/2014/main" val="1894633970"/>
                    </a:ext>
                  </a:extLst>
                </a:gridCol>
                <a:gridCol w="1678124">
                  <a:extLst>
                    <a:ext uri="{9D8B030D-6E8A-4147-A177-3AD203B41FA5}">
                      <a16:colId xmlns:a16="http://schemas.microsoft.com/office/drawing/2014/main" val="3309446354"/>
                    </a:ext>
                  </a:extLst>
                </a:gridCol>
                <a:gridCol w="1678124">
                  <a:extLst>
                    <a:ext uri="{9D8B030D-6E8A-4147-A177-3AD203B41FA5}">
                      <a16:colId xmlns:a16="http://schemas.microsoft.com/office/drawing/2014/main" val="21444915"/>
                    </a:ext>
                  </a:extLst>
                </a:gridCol>
                <a:gridCol w="1678124">
                  <a:extLst>
                    <a:ext uri="{9D8B030D-6E8A-4147-A177-3AD203B41FA5}">
                      <a16:colId xmlns:a16="http://schemas.microsoft.com/office/drawing/2014/main" val="1473651092"/>
                    </a:ext>
                  </a:extLst>
                </a:gridCol>
              </a:tblGrid>
              <a:tr h="437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Complaints</a:t>
                      </a:r>
                      <a:endParaRPr lang="en-US" sz="1400" dirty="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Eviction Filings</a:t>
                      </a:r>
                      <a:endParaRPr lang="en-US" sz="1400" dirty="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Properties</a:t>
                      </a:r>
                      <a:endParaRPr lang="en-US" sz="1400" dirty="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Eviction Filings per 100 Properties</a:t>
                      </a:r>
                      <a:endParaRPr lang="en-US" sz="1400" dirty="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33879"/>
                  </a:ext>
                </a:extLst>
              </a:tr>
              <a:tr h="2085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Zero complaints</a:t>
                      </a:r>
                      <a:endParaRPr lang="en-US" sz="140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4,039</a:t>
                      </a:r>
                      <a:endParaRPr lang="en-US" sz="140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74,286</a:t>
                      </a:r>
                      <a:endParaRPr lang="en-US" sz="1400" dirty="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136847"/>
                  </a:ext>
                </a:extLst>
              </a:tr>
              <a:tr h="2085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 complaints</a:t>
                      </a:r>
                      <a:endParaRPr lang="en-US" sz="140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324501"/>
                  </a:ext>
                </a:extLst>
              </a:tr>
              <a:tr h="2085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3-9 complaints</a:t>
                      </a:r>
                      <a:endParaRPr lang="en-US" sz="140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2,154</a:t>
                      </a:r>
                      <a:endParaRPr lang="en-US" sz="140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459</a:t>
                      </a:r>
                      <a:endParaRPr lang="en-US" sz="140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469</a:t>
                      </a:r>
                      <a:endParaRPr lang="en-US" sz="1400" dirty="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597486"/>
                  </a:ext>
                </a:extLst>
              </a:tr>
              <a:tr h="2085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10+ complaints</a:t>
                      </a:r>
                      <a:endParaRPr lang="en-US" sz="1400">
                        <a:effectLst/>
                        <a:latin typeface="News Gothic MT" panose="020B05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ews Gothic MT" panose="020B05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978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78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2" y="1092401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The Implied Warranty of Habitability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62673" y="1718337"/>
            <a:ext cx="8393229" cy="487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i="1" dirty="0">
                <a:latin typeface="News Gothic MT" panose="020B0504020203020204" pitchFamily="34" charset="0"/>
              </a:rPr>
              <a:t>Javins v. First National Realty Corp. </a:t>
            </a:r>
            <a:r>
              <a:rPr lang="en-US" sz="1600" dirty="0">
                <a:latin typeface="News Gothic MT" panose="020B0504020203020204" pitchFamily="34" charset="0"/>
              </a:rPr>
              <a:t>(D.C. 1970)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News Gothic MT" panose="020B0504020203020204" pitchFamily="34" charset="0"/>
              </a:rPr>
              <a:t>All states have recognized </a:t>
            </a:r>
            <a:r>
              <a:rPr lang="en-US" sz="1600" dirty="0" err="1">
                <a:latin typeface="News Gothic MT" panose="020B0504020203020204" pitchFamily="34" charset="0"/>
              </a:rPr>
              <a:t>IWoH</a:t>
            </a:r>
            <a:r>
              <a:rPr lang="en-US" sz="1600" dirty="0">
                <a:latin typeface="News Gothic MT" panose="020B0504020203020204" pitchFamily="34" charset="0"/>
              </a:rPr>
              <a:t>, except Arkansas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News Gothic MT" panose="020B0504020203020204" pitchFamily="34" charset="0"/>
              </a:rPr>
              <a:t>National Comm. for Uniform Laws drafted the Uniform Landlord Tenant Act. Section 2.104(a) lays out landlords' responsibilities: 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effectLst/>
                <a:latin typeface="News Gothic M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1400" b="1" dirty="0">
                <a:effectLst/>
                <a:latin typeface="News Gothic M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complying with building and housing code requirements </a:t>
            </a:r>
            <a:r>
              <a:rPr lang="en-US" sz="1400" dirty="0">
                <a:effectLst/>
                <a:latin typeface="News Gothic M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materially affecting health and safety, (2) make all repairs and </a:t>
            </a:r>
            <a:r>
              <a:rPr lang="en-US" sz="1400" b="1" dirty="0">
                <a:effectLst/>
                <a:latin typeface="News Gothic M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whatever is necessary to put and keep the premises in a fit and habitable condition</a:t>
            </a:r>
            <a:r>
              <a:rPr lang="en-US" sz="1400" dirty="0">
                <a:effectLst/>
                <a:latin typeface="News Gothic M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(3) keep </a:t>
            </a:r>
            <a:r>
              <a:rPr lang="en-US" sz="1400" b="1" dirty="0">
                <a:effectLst/>
                <a:latin typeface="News Gothic M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areas clean and safe</a:t>
            </a:r>
            <a:r>
              <a:rPr lang="en-US" sz="1400" dirty="0">
                <a:effectLst/>
                <a:latin typeface="News Gothic M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(4) maintain in good and safe working order and condition facilities and appliances supplied or required to be supplied by the landlord, (5) </a:t>
            </a:r>
            <a:r>
              <a:rPr lang="en-US" sz="1400" b="1" dirty="0">
                <a:effectLst/>
                <a:latin typeface="News Gothic M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and maintain receptacles for waste and arrange for their removal</a:t>
            </a:r>
            <a:r>
              <a:rPr lang="en-US" sz="1400" dirty="0">
                <a:effectLst/>
                <a:latin typeface="News Gothic M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(6) supply </a:t>
            </a:r>
            <a:r>
              <a:rPr lang="en-US" sz="1400" b="1" dirty="0">
                <a:effectLst/>
                <a:latin typeface="News Gothic M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running water and reasonable amounts of hot water and heat.</a:t>
            </a:r>
            <a:endParaRPr lang="en-US" sz="2400" b="1" dirty="0">
              <a:latin typeface="News Gothic MT" panose="020B0504020203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latin typeface="News Gothic MT" panose="020B0504020203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latin typeface="News Gothic MT" panose="020B0504020203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B8E3066-AAA0-69A9-259F-73622DB560A0}"/>
              </a:ext>
            </a:extLst>
          </p:cNvPr>
          <p:cNvCxnSpPr>
            <a:cxnSpLocks/>
          </p:cNvCxnSpPr>
          <p:nvPr/>
        </p:nvCxnSpPr>
        <p:spPr>
          <a:xfrm>
            <a:off x="7057786" y="2341550"/>
            <a:ext cx="5856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97DD3D5-55BF-C98E-9514-13F58A2A467D}"/>
              </a:ext>
            </a:extLst>
          </p:cNvPr>
          <p:cNvSpPr/>
          <p:nvPr/>
        </p:nvSpPr>
        <p:spPr>
          <a:xfrm>
            <a:off x="7792620" y="2141204"/>
            <a:ext cx="2501653" cy="40069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Q: Even Indiana?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2C4609-DE30-4D44-31B6-0A40A2E282E8}"/>
              </a:ext>
            </a:extLst>
          </p:cNvPr>
          <p:cNvSpPr/>
          <p:nvPr/>
        </p:nvSpPr>
        <p:spPr>
          <a:xfrm>
            <a:off x="4654193" y="2609348"/>
            <a:ext cx="5640080" cy="1959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News Gothic MT" panose="020B0504020203020204" pitchFamily="34" charset="0"/>
              </a:rPr>
              <a:t>A: Yes. But we still have two major barriers: 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News Gothic MT" panose="020B0504020203020204" pitchFamily="34" charset="0"/>
              </a:rPr>
              <a:t>Our habitability statute is incomplete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News Gothic MT" panose="020B0504020203020204" pitchFamily="34" charset="0"/>
              </a:rPr>
              <a:t>The bifurcated eviction procedure </a:t>
            </a:r>
          </a:p>
        </p:txBody>
      </p:sp>
    </p:spTree>
    <p:extLst>
      <p:ext uri="{BB962C8B-B14F-4D97-AF65-F5344CB8AC3E}">
        <p14:creationId xmlns:p14="http://schemas.microsoft.com/office/powerpoint/2010/main" val="255209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2" y="1092401"/>
            <a:ext cx="839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ews Gothic MT" panose="020B0504020203020204" pitchFamily="34" charset="0"/>
              </a:rPr>
              <a:t>Indiana’s Habitability Statute and its Omissions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62672" y="1720840"/>
            <a:ext cx="83932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ews Gothic MT" panose="020B0504020203020204" pitchFamily="34" charset="0"/>
              </a:rPr>
              <a:t>Landlord Tenant Act (</a:t>
            </a:r>
            <a:r>
              <a:rPr lang="en-US" b="1" dirty="0" err="1">
                <a:latin typeface="News Gothic MT" panose="020B0504020203020204" pitchFamily="34" charset="0"/>
              </a:rPr>
              <a:t>P.L</a:t>
            </a:r>
            <a:r>
              <a:rPr lang="en-US" b="1" dirty="0">
                <a:latin typeface="News Gothic MT" panose="020B0504020203020204" pitchFamily="34" charset="0"/>
              </a:rPr>
              <a:t>. 92-2002)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u="sng" dirty="0">
                <a:latin typeface="News Gothic MT" panose="020B0504020203020204" pitchFamily="34" charset="0"/>
              </a:rPr>
              <a:t>Three substantive provisions: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News Gothic MT" panose="020B0504020203020204" pitchFamily="34" charset="0"/>
              </a:rPr>
              <a:t>Landlord must deliver premises in “safe, clean and habitable condition” and “comply with all health and housing codes applicable”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News Gothic MT" panose="020B0504020203020204" pitchFamily="34" charset="0"/>
              </a:rPr>
              <a:t>Landlord </a:t>
            </a:r>
            <a:r>
              <a:rPr lang="en-US" u="sng" dirty="0">
                <a:latin typeface="News Gothic MT" panose="020B0504020203020204" pitchFamily="34" charset="0"/>
              </a:rPr>
              <a:t>cannot</a:t>
            </a:r>
            <a:r>
              <a:rPr lang="en-US" dirty="0">
                <a:latin typeface="News Gothic MT" panose="020B0504020203020204" pitchFamily="34" charset="0"/>
              </a:rPr>
              <a:t> waive these requirements – leases that do are void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News Gothic MT" panose="020B0504020203020204" pitchFamily="34" charset="0"/>
              </a:rPr>
              <a:t>Tenants could bring a civil action following notice and a “reasonable” time for cure, to recover “actual and consequential damages, injunctive relief, and attorney’s fees.” </a:t>
            </a:r>
            <a:endParaRPr lang="en-US" sz="2400" b="1" dirty="0">
              <a:latin typeface="News Gothic MT" panose="020B05040202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u="sng" dirty="0">
                <a:latin typeface="News Gothic MT" panose="020B0504020203020204" pitchFamily="34" charset="0"/>
              </a:rPr>
              <a:t>Three major omissions: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News Gothic MT" panose="020B0504020203020204" pitchFamily="34" charset="0"/>
              </a:rPr>
              <a:t>Many courts require expert witnesses to prove </a:t>
            </a:r>
            <a:r>
              <a:rPr lang="en-US" u="sng" dirty="0">
                <a:latin typeface="News Gothic MT" panose="020B0504020203020204" pitchFamily="34" charset="0"/>
              </a:rPr>
              <a:t>actual damages</a:t>
            </a:r>
            <a:r>
              <a:rPr lang="en-US" dirty="0">
                <a:latin typeface="News Gothic MT" panose="020B0504020203020204" pitchFamily="34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News Gothic MT" panose="020B0504020203020204" pitchFamily="34" charset="0"/>
              </a:rPr>
              <a:t>Did not state that tenants’ payment of rent and landlords’ duty to provide habitable condition are </a:t>
            </a:r>
            <a:r>
              <a:rPr lang="en-US" u="sng" dirty="0">
                <a:latin typeface="News Gothic MT" panose="020B0504020203020204" pitchFamily="34" charset="0"/>
              </a:rPr>
              <a:t>dependent covenants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latin typeface="News Gothic MT" panose="020B0504020203020204" pitchFamily="34" charset="0"/>
              </a:rPr>
              <a:t>No right for tenants to withhold rent in any capacity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b="1" dirty="0">
              <a:latin typeface="News Gothic MT" panose="020B05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4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2" y="1001094"/>
            <a:ext cx="839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ews Gothic MT" panose="020B0504020203020204" pitchFamily="34" charset="0"/>
              </a:rPr>
              <a:t>Indiana’s Bifurcated Eviction Procedure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390851" y="1752414"/>
            <a:ext cx="47051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ews Gothic MT" panose="020B0504020203020204" pitchFamily="34" charset="0"/>
              </a:rPr>
              <a:t>Indiana’s bifurcated eviction procedure often prevents tenants from raising habitability-related claims until they have already lost possession of their home </a:t>
            </a:r>
          </a:p>
          <a:p>
            <a:endParaRPr lang="en-US" sz="1600" b="1" dirty="0">
              <a:latin typeface="News Gothic MT" panose="020B0504020203020204" pitchFamily="34" charset="0"/>
            </a:endParaRPr>
          </a:p>
          <a:p>
            <a:r>
              <a:rPr lang="en-US" sz="1600" u="sng" dirty="0">
                <a:latin typeface="News Gothic MT" panose="020B0504020203020204" pitchFamily="34" charset="0"/>
              </a:rPr>
              <a:t>Unconstitutional</a:t>
            </a:r>
            <a:r>
              <a:rPr lang="en-US" sz="1600" dirty="0">
                <a:latin typeface="News Gothic MT" panose="020B0504020203020204" pitchFamily="34" charset="0"/>
              </a:rPr>
              <a:t>, because it violates the Due Process Clause of Indiana’s Constitution (Art. 1, Sec. § 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News Gothic MT" panose="020B0504020203020204" pitchFamily="34" charset="0"/>
            </a:endParaRPr>
          </a:p>
          <a:p>
            <a:r>
              <a:rPr lang="en-US" sz="1600" dirty="0">
                <a:latin typeface="News Gothic MT" panose="020B0504020203020204" pitchFamily="34" charset="0"/>
              </a:rPr>
              <a:t>For see more detail, see panelist Professor </a:t>
            </a:r>
            <a:r>
              <a:rPr lang="en-US" sz="1600" dirty="0" err="1">
                <a:latin typeface="News Gothic MT" panose="020B0504020203020204" pitchFamily="34" charset="0"/>
              </a:rPr>
              <a:t>Roisman’s</a:t>
            </a:r>
            <a:r>
              <a:rPr lang="en-US" sz="1600" dirty="0">
                <a:latin typeface="News Gothic MT" panose="020B0504020203020204" pitchFamily="34" charset="0"/>
              </a:rPr>
              <a:t> excellent law review article: </a:t>
            </a:r>
          </a:p>
          <a:p>
            <a:endParaRPr lang="en-US" sz="1600" dirty="0">
              <a:effectLst/>
              <a:latin typeface="News Gothic MT" panose="020B0504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News Gothic M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Florence Roisman, </a:t>
            </a:r>
            <a:r>
              <a:rPr lang="en-US" sz="1600" i="1" dirty="0">
                <a:effectLst/>
                <a:latin typeface="News Gothic M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Indiana Landlord-Tenant Law: An Important Step Forward in Theory Needs to Be Made Real in Practice</a:t>
            </a:r>
            <a:r>
              <a:rPr lang="en-US" sz="1600" dirty="0">
                <a:effectLst/>
                <a:latin typeface="News Gothic MT" panose="020B05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53 Ind. L. Rev. 317 (2020). </a:t>
            </a:r>
            <a:endParaRPr lang="en-US" sz="1200" dirty="0">
              <a:latin typeface="News Gothic MT" panose="020B05040202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F0AB5A-C8CA-8158-355A-E7BA49E6CE53}"/>
              </a:ext>
            </a:extLst>
          </p:cNvPr>
          <p:cNvSpPr/>
          <p:nvPr/>
        </p:nvSpPr>
        <p:spPr>
          <a:xfrm>
            <a:off x="6330941" y="1908435"/>
            <a:ext cx="2840701" cy="74194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News Gothic MT" panose="020B0504020203020204" pitchFamily="34" charset="0"/>
              </a:rPr>
              <a:t>Eviction Claim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News Gothic MT" panose="020B0504020203020204" pitchFamily="34" charset="0"/>
              </a:rPr>
              <a:t>Usually filed in township or small claims court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ACB92D-7783-B746-5CB7-8A2164DA5FB8}"/>
              </a:ext>
            </a:extLst>
          </p:cNvPr>
          <p:cNvSpPr/>
          <p:nvPr/>
        </p:nvSpPr>
        <p:spPr>
          <a:xfrm>
            <a:off x="6330940" y="2897095"/>
            <a:ext cx="2840701" cy="95410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News Gothic MT" panose="020B0504020203020204" pitchFamily="34" charset="0"/>
              </a:rPr>
              <a:t>Possession Hearing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News Gothic MT" panose="020B0504020203020204" pitchFamily="34" charset="0"/>
              </a:rPr>
              <a:t>Usually decided in favor of landlord if tenant does not pay their rent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6EB0B-D142-4AA9-B956-C0B314F2771E}"/>
              </a:ext>
            </a:extLst>
          </p:cNvPr>
          <p:cNvSpPr/>
          <p:nvPr/>
        </p:nvSpPr>
        <p:spPr>
          <a:xfrm>
            <a:off x="9459754" y="2845250"/>
            <a:ext cx="1172959" cy="105242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News Gothic MT" panose="020B0504020203020204" pitchFamily="34" charset="0"/>
              </a:rPr>
              <a:t>Possession Order for Landlord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BECAC-4363-A81A-5C2C-874468030825}"/>
              </a:ext>
            </a:extLst>
          </p:cNvPr>
          <p:cNvSpPr/>
          <p:nvPr/>
        </p:nvSpPr>
        <p:spPr>
          <a:xfrm>
            <a:off x="6330939" y="4570460"/>
            <a:ext cx="2840701" cy="95410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News Gothic MT" panose="020B0504020203020204" pitchFamily="34" charset="0"/>
              </a:rPr>
              <a:t>Damages Hearing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News Gothic MT" panose="020B0504020203020204" pitchFamily="34" charset="0"/>
              </a:rPr>
              <a:t>Usually decided in favor of landlord if tenant does not pay their rent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0B7B96-2ECB-A02C-ECD5-8E185E4CE0FE}"/>
              </a:ext>
            </a:extLst>
          </p:cNvPr>
          <p:cNvSpPr/>
          <p:nvPr/>
        </p:nvSpPr>
        <p:spPr>
          <a:xfrm>
            <a:off x="9479449" y="4526334"/>
            <a:ext cx="1172959" cy="105242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News Gothic MT" panose="020B0504020203020204" pitchFamily="34" charset="0"/>
              </a:rPr>
              <a:t>Tenant can prove damages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1BC85C-0689-ECF7-5095-B4032C9EB185}"/>
              </a:ext>
            </a:extLst>
          </p:cNvPr>
          <p:cNvCxnSpPr/>
          <p:nvPr/>
        </p:nvCxnSpPr>
        <p:spPr>
          <a:xfrm>
            <a:off x="7751289" y="2650382"/>
            <a:ext cx="0" cy="2118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F8B7CD-68BD-B789-445C-0EA48DA54B3A}"/>
              </a:ext>
            </a:extLst>
          </p:cNvPr>
          <p:cNvCxnSpPr>
            <a:cxnSpLocks/>
          </p:cNvCxnSpPr>
          <p:nvPr/>
        </p:nvCxnSpPr>
        <p:spPr>
          <a:xfrm>
            <a:off x="7751289" y="3886071"/>
            <a:ext cx="0" cy="6712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FEE3DB-B1F0-275E-3789-446CADA67B90}"/>
              </a:ext>
            </a:extLst>
          </p:cNvPr>
          <p:cNvCxnSpPr>
            <a:cxnSpLocks/>
          </p:cNvCxnSpPr>
          <p:nvPr/>
        </p:nvCxnSpPr>
        <p:spPr>
          <a:xfrm>
            <a:off x="9171640" y="3262003"/>
            <a:ext cx="2394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8E0A85-2444-A89B-5C39-66A92601B8EA}"/>
              </a:ext>
            </a:extLst>
          </p:cNvPr>
          <p:cNvCxnSpPr>
            <a:cxnSpLocks/>
          </p:cNvCxnSpPr>
          <p:nvPr/>
        </p:nvCxnSpPr>
        <p:spPr>
          <a:xfrm>
            <a:off x="9171640" y="5094773"/>
            <a:ext cx="2394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9F09D69-411D-E2F0-4388-8BF962FF4EEB}"/>
              </a:ext>
            </a:extLst>
          </p:cNvPr>
          <p:cNvSpPr txBox="1"/>
          <p:nvPr/>
        </p:nvSpPr>
        <p:spPr>
          <a:xfrm>
            <a:off x="7790872" y="3910749"/>
            <a:ext cx="15334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News Gothic MT" panose="020B0504020203020204" pitchFamily="34" charset="0"/>
              </a:rPr>
              <a:t>Weeks later, after tenant has lost possession</a:t>
            </a:r>
          </a:p>
        </p:txBody>
      </p:sp>
    </p:spTree>
    <p:extLst>
      <p:ext uri="{BB962C8B-B14F-4D97-AF65-F5344CB8AC3E}">
        <p14:creationId xmlns:p14="http://schemas.microsoft.com/office/powerpoint/2010/main" val="39893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3" grpId="0" animBg="1"/>
      <p:bldP spid="14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A583B-024B-71A7-AF63-39955E4F8E19}"/>
              </a:ext>
            </a:extLst>
          </p:cNvPr>
          <p:cNvSpPr/>
          <p:nvPr/>
        </p:nvSpPr>
        <p:spPr>
          <a:xfrm>
            <a:off x="563672" y="463464"/>
            <a:ext cx="7598816" cy="320593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0234-47C8-A9C4-6AA1-42E1D39F36DA}"/>
              </a:ext>
            </a:extLst>
          </p:cNvPr>
          <p:cNvSpPr/>
          <p:nvPr/>
        </p:nvSpPr>
        <p:spPr>
          <a:xfrm rot="5400000">
            <a:off x="-1970761" y="3266162"/>
            <a:ext cx="5394542" cy="325676"/>
          </a:xfrm>
          <a:prstGeom prst="rect">
            <a:avLst/>
          </a:prstGeom>
          <a:solidFill>
            <a:srgbClr val="ACC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74A62-78F3-74EA-7F24-885AD2D478C5}"/>
              </a:ext>
            </a:extLst>
          </p:cNvPr>
          <p:cNvSpPr/>
          <p:nvPr/>
        </p:nvSpPr>
        <p:spPr>
          <a:xfrm rot="5400000">
            <a:off x="8456540" y="3496170"/>
            <a:ext cx="5471057" cy="32567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8FEE-46D9-9466-2A00-34CDE205812E}"/>
              </a:ext>
            </a:extLst>
          </p:cNvPr>
          <p:cNvSpPr/>
          <p:nvPr/>
        </p:nvSpPr>
        <p:spPr>
          <a:xfrm>
            <a:off x="3931920" y="6186941"/>
            <a:ext cx="7422986" cy="207595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2113-3954-15E0-5E8B-C967297D10C0}"/>
              </a:ext>
            </a:extLst>
          </p:cNvPr>
          <p:cNvSpPr/>
          <p:nvPr/>
        </p:nvSpPr>
        <p:spPr>
          <a:xfrm flipH="1">
            <a:off x="3430417" y="6073943"/>
            <a:ext cx="7598814" cy="32059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DA0BF-5EBB-3692-6DC9-F43999C2A16A}"/>
              </a:ext>
            </a:extLst>
          </p:cNvPr>
          <p:cNvSpPr/>
          <p:nvPr/>
        </p:nvSpPr>
        <p:spPr>
          <a:xfrm rot="5400000" flipH="1">
            <a:off x="8386827" y="3426458"/>
            <a:ext cx="5610479" cy="325677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533C5-8C35-2B17-71D5-0623C60CBCB7}"/>
              </a:ext>
            </a:extLst>
          </p:cNvPr>
          <p:cNvSpPr txBox="1"/>
          <p:nvPr/>
        </p:nvSpPr>
        <p:spPr>
          <a:xfrm>
            <a:off x="1762673" y="2700533"/>
            <a:ext cx="83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ws Gothic MT" panose="020B0504020203020204" pitchFamily="34" charset="0"/>
              </a:rPr>
              <a:t>The Problem: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ECA58-B8FD-DDC4-6F2A-E104B89CDD10}"/>
              </a:ext>
            </a:extLst>
          </p:cNvPr>
          <p:cNvSpPr txBox="1"/>
          <p:nvPr/>
        </p:nvSpPr>
        <p:spPr>
          <a:xfrm>
            <a:off x="1762674" y="3326469"/>
            <a:ext cx="839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ews Gothic MT" panose="020B0504020203020204" pitchFamily="34" charset="0"/>
              </a:rPr>
              <a:t>Unlike almost all other states, Indiana does not grant tenants a clear right to withhold rent.</a:t>
            </a:r>
          </a:p>
        </p:txBody>
      </p:sp>
    </p:spTree>
    <p:extLst>
      <p:ext uri="{BB962C8B-B14F-4D97-AF65-F5344CB8AC3E}">
        <p14:creationId xmlns:p14="http://schemas.microsoft.com/office/powerpoint/2010/main" val="360143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uilding_POWER_USER_SEPARATOR_ICONS_architecture_POWER_USER_SEPARATOR_ICONS_buildings_POWER_USER_SEPARATOR_ICONS_city_POWER_USER_SEPARATOR_ICONS_office_POWER_USER_SEPARATOR_ICONS_skyline_POWER_USER_SEPARATOR_ICONS_urba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1959</Words>
  <Application>Microsoft Office PowerPoint</Application>
  <PresentationFormat>Widescreen</PresentationFormat>
  <Paragraphs>200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News Gothic MT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Purcell</dc:creator>
  <cp:lastModifiedBy>Larracey, Angela</cp:lastModifiedBy>
  <cp:revision>2</cp:revision>
  <dcterms:created xsi:type="dcterms:W3CDTF">2023-10-02T09:59:19Z</dcterms:created>
  <dcterms:modified xsi:type="dcterms:W3CDTF">2023-10-19T12:35:48Z</dcterms:modified>
</cp:coreProperties>
</file>