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98" r:id="rId2"/>
    <p:sldId id="262" r:id="rId3"/>
    <p:sldId id="263" r:id="rId4"/>
    <p:sldId id="290" r:id="rId5"/>
    <p:sldId id="293" r:id="rId6"/>
    <p:sldId id="264" r:id="rId7"/>
    <p:sldId id="294" r:id="rId8"/>
    <p:sldId id="280" r:id="rId9"/>
    <p:sldId id="295" r:id="rId10"/>
    <p:sldId id="273" r:id="rId11"/>
    <p:sldId id="266" r:id="rId12"/>
    <p:sldId id="292" r:id="rId13"/>
    <p:sldId id="291" r:id="rId14"/>
    <p:sldId id="296" r:id="rId15"/>
    <p:sldId id="286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D69E6-1D21-4A35-BC7B-4D3D5D0D4FC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C02E-2756-4A17-8D73-E9D88EF7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1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4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0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71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3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3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9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5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8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5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1C02E-2756-4A17-8D73-E9D88EF7D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6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caid.gov/medicaid/benefits/epsdt/index.html" TargetMode="External"/><Relationship Id="rId3" Type="http://schemas.openxmlformats.org/officeDocument/2006/relationships/hyperlink" Target="https://indianahousingdashboard.com/" TargetMode="External"/><Relationship Id="rId7" Type="http://schemas.openxmlformats.org/officeDocument/2006/relationships/hyperlink" Target="https://www.in.gov/isdh/files/lead%20report%202016-new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bcnews.com/health/health-news/lead-gasoline-blunted-iq-half-us-population-study-rcna19028" TargetMode="External"/><Relationship Id="rId5" Type="http://schemas.openxmlformats.org/officeDocument/2006/relationships/hyperlink" Target="https://www.reuters.com/investigates/graphics/lead-water/en/" TargetMode="External"/><Relationship Id="rId4" Type="http://schemas.openxmlformats.org/officeDocument/2006/relationships/hyperlink" Target="https://www.epa.gov/superfund/search-superfund-sites-where-you-live" TargetMode="External"/><Relationship Id="rId9" Type="http://schemas.openxmlformats.org/officeDocument/2006/relationships/hyperlink" Target="https://www.cdc.gov/nceh/lead/docs/final_document_03071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284627"/>
            <a:ext cx="10515600" cy="20491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4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Admitting We Have a Problem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 Testing in Indiana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430025"/>
            <a:ext cx="12192000" cy="3422777"/>
            <a:chOff x="0" y="4899660"/>
            <a:chExt cx="14577060" cy="3916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99660"/>
              <a:ext cx="5852160" cy="3916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00" y="4899660"/>
              <a:ext cx="5852160" cy="39166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86" r="456"/>
            <a:stretch/>
          </p:blipFill>
          <p:spPr>
            <a:xfrm>
              <a:off x="5575935" y="4899660"/>
              <a:ext cx="4491990" cy="3916680"/>
            </a:xfrm>
            <a:prstGeom prst="rect">
              <a:avLst/>
            </a:prstGeom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0" y="6162260"/>
            <a:ext cx="12192000" cy="695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Jennifer Phillips, J.D.</a:t>
            </a:r>
          </a:p>
          <a:p>
            <a:pPr marL="0" indent="0" algn="ctr">
              <a:buNone/>
            </a:pPr>
            <a:r>
              <a:rPr lang="en-US" sz="3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October 27, 2023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430025"/>
            <a:ext cx="12192000" cy="0"/>
          </a:xfrm>
          <a:prstGeom prst="line">
            <a:avLst/>
          </a:prstGeom>
          <a:ln w="635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5852802"/>
            <a:ext cx="12192000" cy="0"/>
          </a:xfrm>
          <a:prstGeom prst="line">
            <a:avLst/>
          </a:prstGeom>
          <a:ln w="635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7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630718" y="2093658"/>
            <a:ext cx="437067" cy="0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29934" y="5471136"/>
            <a:ext cx="437067" cy="0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53550" y="2086343"/>
            <a:ext cx="0" cy="3310128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54727" y="4637332"/>
            <a:ext cx="1156087" cy="965780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59687" y="2934932"/>
            <a:ext cx="896029" cy="107337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18150" y="2057552"/>
            <a:ext cx="892989" cy="3671376"/>
          </a:xfrm>
          <a:prstGeom prst="rect">
            <a:avLst/>
          </a:prstGeom>
          <a:solidFill>
            <a:srgbClr val="ED684D">
              <a:alpha val="9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635677" y="5757719"/>
            <a:ext cx="437067" cy="0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2620" y="5390842"/>
            <a:ext cx="437067" cy="0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936461" y="6255887"/>
            <a:ext cx="3363377" cy="378278"/>
          </a:xfrm>
          <a:prstGeom prst="rect">
            <a:avLst/>
          </a:prstGeom>
          <a:noFill/>
          <a:ln>
            <a:noFill/>
          </a:ln>
        </p:spPr>
        <p:txBody>
          <a:bodyPr lIns="27938" tIns="13969" rIns="27938" bIns="13969"/>
          <a:lstStyle>
            <a:lvl1pPr marL="1411288" indent="-1411288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≥ 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µg/dL              5-9 µg/dL </a:t>
            </a: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rot="16200000">
            <a:off x="3240073" y="3787809"/>
            <a:ext cx="2497515" cy="277560"/>
          </a:xfrm>
          <a:prstGeom prst="rect">
            <a:avLst/>
          </a:prstGeom>
          <a:noFill/>
          <a:ln>
            <a:noFill/>
          </a:ln>
        </p:spPr>
        <p:txBody>
          <a:bodyPr lIns="27938" tIns="13969" rIns="27938" bIns="13969"/>
          <a:lstStyle>
            <a:lvl1pPr marL="1411288" indent="-1411288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400" i="1" dirty="0">
                <a:solidFill>
                  <a:schemeClr val="bg2">
                    <a:lumMod val="25000"/>
                  </a:schemeClr>
                </a:solidFill>
                <a:cs typeface="Helvetica" panose="020B0604020202020204" pitchFamily="34" charset="0"/>
              </a:rPr>
              <a:t>Number Children Screened </a:t>
            </a:r>
            <a:endParaRPr lang="en-US" altLang="en-US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18150" y="5426407"/>
            <a:ext cx="892989" cy="3359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7054727" y="5463643"/>
            <a:ext cx="0" cy="292608"/>
          </a:xfrm>
          <a:prstGeom prst="line">
            <a:avLst/>
          </a:prstGeom>
          <a:ln w="28575">
            <a:solidFill>
              <a:srgbClr val="DC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704517" y="6307060"/>
            <a:ext cx="311145" cy="26043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" dirty="0"/>
          </a:p>
        </p:txBody>
      </p:sp>
      <p:sp>
        <p:nvSpPr>
          <p:cNvPr id="57" name="Rounded Rectangle 56"/>
          <p:cNvSpPr/>
          <p:nvPr/>
        </p:nvSpPr>
        <p:spPr>
          <a:xfrm>
            <a:off x="5660725" y="6288915"/>
            <a:ext cx="341085" cy="251427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" dirty="0"/>
          </a:p>
        </p:txBody>
      </p:sp>
      <p:sp>
        <p:nvSpPr>
          <p:cNvPr id="58" name="Content Placeholder 3"/>
          <p:cNvSpPr>
            <a:spLocks noGrp="1"/>
          </p:cNvSpPr>
          <p:nvPr>
            <p:ph sz="half" idx="4294967295"/>
          </p:nvPr>
        </p:nvSpPr>
        <p:spPr>
          <a:xfrm>
            <a:off x="392156" y="2284563"/>
            <a:ext cx="2002899" cy="3859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Until 2022, hundreds of  Indiana children who needed important services were not guaranteed to receive them.</a:t>
            </a:r>
            <a:r>
              <a:rPr lang="en-US" sz="2200" b="1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</a:t>
            </a:r>
            <a:endParaRPr lang="en-US" sz="2200" b="1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3"/>
          <a:srcRect l="7826" t="24821" r="37431" b="25242"/>
          <a:stretch/>
        </p:blipFill>
        <p:spPr bwMode="auto">
          <a:xfrm>
            <a:off x="2760716" y="1926775"/>
            <a:ext cx="6707461" cy="4217348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4597934" y="5615075"/>
            <a:ext cx="43706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91601" y="2086343"/>
            <a:ext cx="13015" cy="3549227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13832" y="4773008"/>
            <a:ext cx="1164812" cy="95020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7" idx="1"/>
          </p:cNvCxnSpPr>
          <p:nvPr/>
        </p:nvCxnSpPr>
        <p:spPr>
          <a:xfrm>
            <a:off x="4990425" y="2934932"/>
            <a:ext cx="933291" cy="107337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86150" y="2057552"/>
            <a:ext cx="892989" cy="3671376"/>
          </a:xfrm>
          <a:prstGeom prst="rect">
            <a:avLst/>
          </a:prstGeom>
          <a:solidFill>
            <a:srgbClr val="FF9933">
              <a:alpha val="98824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" dirty="0"/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5923716" y="2302140"/>
            <a:ext cx="2008514" cy="148025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lIns="75438" tIns="37719" rIns="75438" bIns="3771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1,847</a:t>
            </a:r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children with BLLs of 5 to 9.9 µg/dL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6172677" y="4221311"/>
            <a:ext cx="2602939" cy="9540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lIns="75438" tIns="37719" rIns="75438" bIns="37719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177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children with BLLs of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≥ 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µg/dL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597934" y="5996626"/>
            <a:ext cx="43706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84483" y="5723754"/>
            <a:ext cx="43706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 rot="16200000">
            <a:off x="1360473" y="3787809"/>
            <a:ext cx="2497515" cy="277560"/>
          </a:xfrm>
          <a:prstGeom prst="rect">
            <a:avLst/>
          </a:prstGeom>
          <a:noFill/>
          <a:ln>
            <a:noFill/>
          </a:ln>
        </p:spPr>
        <p:txBody>
          <a:bodyPr lIns="27938" tIns="13969" rIns="27938" bIns="13969"/>
          <a:lstStyle>
            <a:lvl1pPr marL="1411288" indent="-1411288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400" i="1" dirty="0">
                <a:solidFill>
                  <a:schemeClr val="bg2">
                    <a:lumMod val="25000"/>
                  </a:schemeClr>
                </a:solidFill>
                <a:cs typeface="Helvetica" panose="020B0604020202020204" pitchFamily="34" charset="0"/>
              </a:rPr>
              <a:t>Number Children Screened </a:t>
            </a:r>
            <a:endParaRPr lang="en-US" altLang="en-US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Title 58"/>
          <p:cNvSpPr txBox="1">
            <a:spLocks/>
          </p:cNvSpPr>
          <p:nvPr/>
        </p:nvSpPr>
        <p:spPr>
          <a:xfrm>
            <a:off x="2733169" y="1100464"/>
            <a:ext cx="6735008" cy="8089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Indiana Children with BLLs 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≥ 5 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µg/dL (2016)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86150" y="5723754"/>
            <a:ext cx="892990" cy="2894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5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554534" y="2086343"/>
            <a:ext cx="43706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18081" y="5726224"/>
            <a:ext cx="831" cy="27432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68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Progress in Indiana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Ind. Code § 16-46-16.5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House Enrolled Act 1007 (2021)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Establishes a fund for the Indiana Department of Health to supply grants to reduce or prevent lead exposure, among other things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Funded by federal American Rescue Plan dollars</a:t>
            </a: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9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Progress in Indiana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410 Ind. Admin. Code § 29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Updated in 2022 to lower Indiana’s “Elevated blood lead level” from 10 µg/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 3.5 µg/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Requires county health departments to provide educational materials and offer testing to other children in the home for children with BLL’s of 3.5 µg/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or more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Requires assessment, environmental inspection, and other services for children with BLL’s of 5 µg/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or more</a:t>
            </a: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5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Progress in Indiana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Ind. Code § 16-41-39.4-11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House Enrolled Act 1313 (2022)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Requires health care providers to determine if children under 6 have been screened for lead. If a child has not been screened, the health care provider must offer a test.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Effective January 1, 2023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Expires December 31, 2026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2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Policy Change in Indiana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772" y="3498574"/>
            <a:ext cx="11887200" cy="119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075" y="3640315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9947" y="3656933"/>
            <a:ext cx="76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2023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901479" y="2973577"/>
            <a:ext cx="0" cy="3877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9823" y="2303471"/>
            <a:ext cx="34840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&amp; outreach conducted; core support forms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06322" y="3982320"/>
            <a:ext cx="14236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Spring 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6781" y="5559164"/>
            <a:ext cx="18724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Summer 2019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3363" y="3430645"/>
            <a:ext cx="2103120" cy="28102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081454" y="3430746"/>
            <a:ext cx="511526" cy="280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5032985" y="3421663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75306" y="2045236"/>
            <a:ext cx="14236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2017-2018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5115" y="4266890"/>
            <a:ext cx="20001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Coalition expands; petition written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34418" y="3422153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340497" y="5843972"/>
            <a:ext cx="20650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Petition delivered to IDOH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337805" y="3421614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384517" y="3430904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418243" y="3407827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620018" y="2397155"/>
            <a:ext cx="18558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 1007 passed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583092" y="3405581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657087" y="2405542"/>
            <a:ext cx="18720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410 IAC 29 adopted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18727" y="4316585"/>
            <a:ext cx="18558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 1313 passed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888982" y="4860245"/>
            <a:ext cx="1872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Universal screening begins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42402" y="2187646"/>
            <a:ext cx="13086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Fall 2019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49953" y="2430479"/>
            <a:ext cx="18558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IDOH forms advisory council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48148" y="2131537"/>
            <a:ext cx="13338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April 2021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91106" y="4231860"/>
            <a:ext cx="235600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Advisory Committee to U.S. Commission on Civil Rights releases report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84990" y="4007305"/>
            <a:ext cx="14236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Nov. 2020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64173" y="2155616"/>
            <a:ext cx="13338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Sept. 2022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00926" y="4092328"/>
            <a:ext cx="13338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March 2022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692400" y="3419222"/>
            <a:ext cx="280724" cy="29908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0158036" y="4475920"/>
            <a:ext cx="13338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Jan. 2023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182972" y="3109490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314597" y="3776195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383193" y="3815770"/>
            <a:ext cx="0" cy="1737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68542" y="3774651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529932" y="3109490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546671" y="3095416"/>
            <a:ext cx="0" cy="2743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728787" y="3774651"/>
            <a:ext cx="0" cy="3657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0824982" y="3815770"/>
            <a:ext cx="0" cy="64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4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AD5C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1246632" y="2399157"/>
            <a:ext cx="8796528" cy="33192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Target the </a:t>
            </a: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PROBLEM</a:t>
            </a:r>
            <a:r>
              <a:rPr lang="en-US" sz="20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Organize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PEOPLE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46632" y="5786819"/>
            <a:ext cx="11353800" cy="78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ED6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50" r="4056"/>
          <a:stretch/>
        </p:blipFill>
        <p:spPr>
          <a:xfrm>
            <a:off x="5902029" y="1329220"/>
            <a:ext cx="4837778" cy="52378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068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Policy Change in Indiana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7523196" y="3902197"/>
            <a:ext cx="460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Akeeshea</a:t>
            </a: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Daniels, former tenant of the West Calumet Complex and community advocate. Image Credit: Craig Lyons, East Chicago Lead Contamination Galvanizes Residents, https://www.chicagotribune.com/suburbs/post-tribune/ct-ptb-east-chicago-awakening-st-0101-20161230-story.html (Dec. 30, 2016).</a:t>
            </a:r>
          </a:p>
        </p:txBody>
      </p:sp>
      <p:pic>
        <p:nvPicPr>
          <p:cNvPr id="7" name="Picture 2" descr="https://www.chicagotribune.com/resizer/VYeVx6ITP48czhsNgM97R0sEBA0=/800x0/filters:format(jpg):quality(70)/arc-anglerfish-arc2-prod-tronc.s3.amazonaws.com/public/IPRBU3UPZJBOLGFU5YJ2KPV6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11" y="2146524"/>
            <a:ext cx="7467174" cy="43122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Work Is Never Done</a:t>
            </a:r>
          </a:p>
        </p:txBody>
      </p:sp>
    </p:spTree>
    <p:extLst>
      <p:ext uri="{BB962C8B-B14F-4D97-AF65-F5344CB8AC3E}">
        <p14:creationId xmlns:p14="http://schemas.microsoft.com/office/powerpoint/2010/main" val="276901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4285" y="2194560"/>
            <a:ext cx="10515600" cy="449499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Ind. Housing Dashboard,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https://indianahousingdashboard.com/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(last visited Oct. 14, 2023).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Superfund Sites Where You Live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Environmental Protection Agency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https://www.epa.gov/superfund/search-superfund-sites-where-you-live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(last accessed Oct. 12, 2023).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Looking for Lead,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https://www.reuters.com/investigates/graphics/lead-water/en/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(last accessed Oct. 12, 2023).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Environmental Injustice: Lead Poisoning in Indiana: A Report of the Indiana Advisory Committee to the U.S. Commission on Civil Rights 31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(Nov.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    1, 2020), https://www.usccr.gov/files/2020/2020-11-12-Report-Lead-Poisoning-in-Indiana.pdf.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5. Elizabeth Chuck,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Lead in Gasoline Blunted the IQ of Half the Population, Study Says,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https://www.nbcnews.com/health/health-news/lead-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   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gasoline-blunted-iq-half-us-population-study-rcna19028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6. Emily Benfer,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Contaminated Childhood: How The United States Failed to Prevent the Chronic Lead Poisoning of Low-income Children and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   Communities of Color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41 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Harvard </a:t>
            </a:r>
            <a:r>
              <a:rPr lang="en-US" sz="1400" cap="small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. L. Rev.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493, 498 (2017).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Id. at 546.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Indiana State Department of Health, 2016 Childhood Lead Surveillance Report,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https://www.in.gov/isdh/files/lead%20report%202016-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   new.pdf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9. Eric M. Roberts, et al.,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Assessing Child Lead Poisoning Case Ascertainment in the US, 1999-2010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Figure 2, 139 Pediatrics (2016).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10. Annual EPSDT Participation Report: FY 2017 Data,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https://www.medicaid.gov/medicaid/benefits/epsdt/index.html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(Indiana data).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Low-Level Lead Exposure Harms Children: A Renewed Call for Primary Prevention 37, </a:t>
            </a:r>
            <a:r>
              <a:rPr lang="en-US" sz="1400" cap="small" dirty="0" err="1">
                <a:latin typeface="Calibri" panose="020F0502020204030204" pitchFamily="34" charset="0"/>
                <a:cs typeface="Calibri" panose="020F0502020204030204" pitchFamily="34" charset="0"/>
              </a:rPr>
              <a:t>Ctrs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. for Disease Control &amp; Prevention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   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https://www.cdc.gov/nceh/lead/docs/final_document_030712.pdf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12. 410 Ind. Admin. Code § 29 (readopted filed Nov. 2019).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13.</a:t>
            </a:r>
            <a:r>
              <a:rPr lang="en-US" sz="1400" cap="small" dirty="0">
                <a:latin typeface="Calibri" panose="020F0502020204030204" pitchFamily="34" charset="0"/>
                <a:cs typeface="Calibri" panose="020F0502020204030204" pitchFamily="34" charset="0"/>
              </a:rPr>
              <a:t> Indiana State Department of Health, 2016 Childhood Lead Surveillance Report,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https://www.in.gov/isdh/files/lead%20report%202016-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     new.pdf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i="1" dirty="0">
              <a:solidFill>
                <a:schemeClr val="tx2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" y="10052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Public Health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4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AD5C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516835" y="2256076"/>
            <a:ext cx="9542564" cy="421429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Leaded paint dust, soil, and water are the most common sources of lead exposure.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Over 1.5 million homes -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over half of Indiana’s housing stock - were built before lead-based paint was banned.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Indiana is home to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22 EPA Superfund sites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containing lead.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7897" y="6436006"/>
            <a:ext cx="10202528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Jacobsville</a:t>
            </a:r>
            <a:r>
              <a:rPr lang="en-US" sz="800" i="1" dirty="0">
                <a:latin typeface="Calibri" panose="020F0502020204030204" pitchFamily="34" charset="0"/>
                <a:cs typeface="Times New Roman" panose="02020603050405020304" pitchFamily="18" charset="0"/>
              </a:rPr>
              <a:t> Neighborhood Superfund site in Evansville, Indiana. Image Credit: https://www.courierpress.com/picture-gallery/news/2019/06/26/gallery-jacobsville-neighborhood-super-fund-site-lead-cleanup-years/1572602001/ (June 26, 2019).</a:t>
            </a:r>
            <a:endParaRPr lang="en-US" sz="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courierpress.com/gcdn/presto/2019/06/26/PEVC/1c56a669-f3a7-4671-bdf0-9e9f7837210f-JACOBSVILLE001.jpg?width=1320&amp;height=802&amp;fit=crop&amp;format=pjpg&amp;auto=web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9" b="9330"/>
          <a:stretch/>
        </p:blipFill>
        <p:spPr bwMode="auto">
          <a:xfrm>
            <a:off x="959144" y="4457772"/>
            <a:ext cx="9670756" cy="19526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5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" y="10052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Public Health Problem…</a:t>
            </a:r>
            <a:endParaRPr lang="en-US" dirty="0"/>
          </a:p>
        </p:txBody>
      </p:sp>
      <p:pic>
        <p:nvPicPr>
          <p:cNvPr id="5" name="Picture 2" descr="https://www.collectorsweekly.com/articles/wp-content/uploads/2012/08/dutch-boys-lead-party-1923-big-1024x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37" y="2229264"/>
            <a:ext cx="4944876" cy="41142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6403306" y="3815791"/>
            <a:ext cx="40319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1923 advertisement; Image credit: https://www.collectorsweekly.</a:t>
            </a:r>
          </a:p>
          <a:p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com/articles/the-top-10-most-dangerous-ads/ (last visited Oct. 12, 2023).</a:t>
            </a:r>
          </a:p>
          <a:p>
            <a:pPr marL="0" lvl="1"/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68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" y="10052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Public Health 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4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AD5C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>
            <a:off x="973836" y="2257258"/>
            <a:ext cx="4714224" cy="3565144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Over 25%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 children tested had BLLs of 5µg/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or more in some Indiana communities.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$262 million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lost each year in Indiana due to childhood lead poisoning.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 average of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2.6 IQ points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per U.S. adult were lost due to the use of leaded gasoline.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98" y="2098974"/>
            <a:ext cx="3972646" cy="3837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 rot="16200000">
            <a:off x="8173910" y="3757137"/>
            <a:ext cx="4019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Looking for Lead, https://www.reuters.com/investigates/graphics/lead-water/en/ (last accessed Oct. 12, 2023).</a:t>
            </a:r>
          </a:p>
        </p:txBody>
      </p:sp>
    </p:spTree>
    <p:extLst>
      <p:ext uri="{BB962C8B-B14F-4D97-AF65-F5344CB8AC3E}">
        <p14:creationId xmlns:p14="http://schemas.microsoft.com/office/powerpoint/2010/main" val="232876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7088202" y="3916352"/>
            <a:ext cx="4141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indent="-571500"/>
            <a:r>
              <a:rPr lang="en-US" sz="800" i="1" dirty="0"/>
              <a:t>Image Credit: Lead Pollution Forcing East Chicago Housing Complex Residents to Move, </a:t>
            </a:r>
            <a:r>
              <a:rPr lang="en-US" sz="800" i="1" dirty="0" err="1"/>
              <a:t>IndyStar</a:t>
            </a:r>
            <a:r>
              <a:rPr lang="en-US" sz="800" i="1" dirty="0"/>
              <a:t>, https://www.indystar.com/picture-gallery/news/2016/08/22/lead-pollution-forcing-east-chicago-housing-complex-residents-to-move/89123242/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696" y="100520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…Repeatedly Ignored</a:t>
            </a:r>
          </a:p>
        </p:txBody>
      </p:sp>
      <p:pic>
        <p:nvPicPr>
          <p:cNvPr id="3076" name="Picture 4" descr="E.P.A. signs in English and Spanish in the West Calumet Complex, in the city of East Chicago, warn residents &quot;Do Not Play In The Dirt or Mulch&quot;, Monday August 22nd, 2016. The public housing complex was built 1972 on the former site of Anaconda Lead Products facility, which is now a superfund site, and scheduled to be demolished due to lead contamin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4" y="2189982"/>
            <a:ext cx="6820619" cy="385468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5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" y="100520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…Repeatedly Ignored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6" y="6564257"/>
            <a:ext cx="4634807" cy="20960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FAD5C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solidFill>
                <a:srgbClr val="FAD5C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4913" y="1849505"/>
            <a:ext cx="8957102" cy="470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>
              <a:lnSpc>
                <a:spcPct val="107000"/>
              </a:lnSpc>
              <a:spcAft>
                <a:spcPts val="800"/>
              </a:spcAft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“This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pattern of government and societal complacency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apparent across the country and evidenced in the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lead poisoning of over half a million children between one and five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years of age today.” </a:t>
            </a:r>
          </a:p>
          <a:p>
            <a:pPr algn="just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5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– Emily Benfer, in “Contaminated Childhood: How the United States Failed to Prevent the Chronic Lead Poisoning of Low-Income Children and Communities of Color”</a:t>
            </a:r>
            <a:r>
              <a:rPr lang="en-US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>
              <a:lnSpc>
                <a:spcPct val="107000"/>
              </a:lnSpc>
              <a:spcAft>
                <a:spcPts val="800"/>
              </a:spcAft>
            </a:pP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0" lvl="1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9715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715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9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5545" y="2330768"/>
            <a:ext cx="5319378" cy="3771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Environmental inspections triggered by a lead-poisoned child</a:t>
            </a:r>
            <a:r>
              <a:rPr lang="en-US" sz="24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Limited federal housing inspection requirements</a:t>
            </a:r>
          </a:p>
          <a:p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Local inspection requirements</a:t>
            </a:r>
          </a:p>
          <a:p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Home test kits</a:t>
            </a:r>
          </a:p>
          <a:p>
            <a:pPr marL="0" indent="0" algn="ctr">
              <a:buNone/>
            </a:pP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696" y="100520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Limited Testing for Lead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8224"/>
          <a:stretch/>
        </p:blipFill>
        <p:spPr>
          <a:xfrm>
            <a:off x="6371580" y="2736462"/>
            <a:ext cx="3544839" cy="29602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436560" y="5763863"/>
            <a:ext cx="341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Indiana Collaboration for Lead Action and Prevention Lead Screening Kit, https://www.leadscreeningkit.com/about. </a:t>
            </a:r>
          </a:p>
        </p:txBody>
      </p:sp>
    </p:spTree>
    <p:extLst>
      <p:ext uri="{BB962C8B-B14F-4D97-AF65-F5344CB8AC3E}">
        <p14:creationId xmlns:p14="http://schemas.microsoft.com/office/powerpoint/2010/main" val="338399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750" y="2419975"/>
            <a:ext cx="8943975" cy="270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Most Indiana children—even those most at risk—are not tested for lead.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out of 10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children under seven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out of 4 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children estimated to have BLLs of 10 µg/</a:t>
            </a:r>
            <a:r>
              <a:rPr lang="en-US" sz="22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or more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out of 4 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children two or younger on Medicaid</a:t>
            </a:r>
            <a:r>
              <a:rPr lang="en-US" sz="2200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10</a:t>
            </a:r>
          </a:p>
          <a:p>
            <a:pPr marL="457200" lvl="1" indent="0">
              <a:buNone/>
            </a:pP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4696" y="100520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Limited Testing for Lead</a:t>
            </a:r>
          </a:p>
        </p:txBody>
      </p:sp>
    </p:spTree>
    <p:extLst>
      <p:ext uri="{BB962C8B-B14F-4D97-AF65-F5344CB8AC3E}">
        <p14:creationId xmlns:p14="http://schemas.microsoft.com/office/powerpoint/2010/main" val="156893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6"/>
          <p:cNvSpPr>
            <a:spLocks noChangeArrowheads="1"/>
          </p:cNvSpPr>
          <p:nvPr/>
        </p:nvSpPr>
        <p:spPr bwMode="auto">
          <a:xfrm>
            <a:off x="6091562" y="2432268"/>
            <a:ext cx="3879692" cy="84457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lIns="91435" tIns="45717" rIns="91435" bIns="45717"/>
          <a:lstStyle>
            <a:lvl1pPr marL="1411288" indent="-1411288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 Pre-2022 </a:t>
            </a:r>
          </a:p>
          <a:p>
            <a:pPr algn="ctr" eaLnBrk="1" hangingPunct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Indiana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 Requirements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12</a:t>
            </a:r>
            <a:endParaRPr lang="en-US" altLang="en-US" b="1" baseline="30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Rectangle 116"/>
          <p:cNvSpPr>
            <a:spLocks noChangeArrowheads="1"/>
          </p:cNvSpPr>
          <p:nvPr/>
        </p:nvSpPr>
        <p:spPr bwMode="auto">
          <a:xfrm>
            <a:off x="2143340" y="2438645"/>
            <a:ext cx="3879692" cy="84457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lIns="91435" tIns="45717" rIns="91435" bIns="45717"/>
          <a:lstStyle>
            <a:lvl1pPr marL="1411288" indent="-1411288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7623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762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2020 CDC</a:t>
            </a:r>
          </a:p>
          <a:p>
            <a:pPr algn="ctr" eaLnBrk="1" hangingPunct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Helvetica" panose="020B0604020202020204" pitchFamily="34" charset="0"/>
              </a:rPr>
              <a:t> Recommendations</a:t>
            </a:r>
            <a:r>
              <a:rPr lang="en-US" baseline="30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11</a:t>
            </a:r>
            <a:endParaRPr lang="en-US" altLang="en-US" b="1" baseline="30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3341" y="2406315"/>
            <a:ext cx="7827914" cy="3734637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txBody>
          <a:bodyPr vert="horz" lIns="246888" tIns="123444" rIns="246888" bIns="123444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53062" y="2373160"/>
            <a:ext cx="0" cy="3776472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008386" y="3252148"/>
            <a:ext cx="4261796" cy="3001807"/>
          </a:xfrm>
          <a:prstGeom prst="rect">
            <a:avLst/>
          </a:prstGeom>
          <a:noFill/>
          <a:ln>
            <a:noFill/>
          </a:ln>
        </p:spPr>
        <p:txBody>
          <a:bodyPr vert="horz" lIns="246888" tIns="123444" rIns="246888" bIns="123444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Elevated BLL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Confirmed BLL of ≥ 10 µg/</a:t>
            </a:r>
            <a:r>
              <a:rPr lang="en-US" sz="22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child with less than 10 µg/</a:t>
            </a:r>
            <a:r>
              <a:rPr lang="en-US" sz="22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must receive: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Educational materials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143340" y="3221533"/>
            <a:ext cx="5995944" cy="3154261"/>
          </a:xfrm>
          <a:prstGeom prst="rect">
            <a:avLst/>
          </a:prstGeom>
          <a:noFill/>
          <a:ln>
            <a:noFill/>
          </a:ln>
        </p:spPr>
        <p:txBody>
          <a:bodyPr vert="horz" lIns="246888" tIns="123444" rIns="246888" bIns="123444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CDC Reference Value: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BLL of 5 µg/</a:t>
            </a:r>
            <a:r>
              <a:rPr lang="en-US" sz="22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dL</a:t>
            </a: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endParaRPr lang="en-US" sz="2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A child with 5 to 9.9 µg/</a:t>
            </a:r>
            <a:r>
              <a:rPr lang="en-US" sz="22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dL</a:t>
            </a: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</a:t>
            </a: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should receive:</a:t>
            </a: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Environmental assessment</a:t>
            </a: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Nutritional counseling</a:t>
            </a:r>
          </a:p>
          <a:p>
            <a:pPr marL="182880"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Follow-up testing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6200000">
            <a:off x="6061487" y="-610527"/>
            <a:ext cx="0" cy="7818120"/>
          </a:xfrm>
          <a:prstGeom prst="line">
            <a:avLst/>
          </a:prstGeom>
          <a:ln w="635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34696" y="100520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Outdated Follow-up Services (until 2022)</a:t>
            </a:r>
          </a:p>
        </p:txBody>
      </p:sp>
    </p:spTree>
    <p:extLst>
      <p:ext uri="{BB962C8B-B14F-4D97-AF65-F5344CB8AC3E}">
        <p14:creationId xmlns:p14="http://schemas.microsoft.com/office/powerpoint/2010/main" val="185923450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8979</TotalTime>
  <Words>1349</Words>
  <Application>Microsoft Office PowerPoint</Application>
  <PresentationFormat>Widescreen</PresentationFormat>
  <Paragraphs>171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Helvetica</vt:lpstr>
      <vt:lpstr>Trebuchet MS</vt:lpstr>
      <vt:lpstr>Berlin</vt:lpstr>
      <vt:lpstr>PowerPoint Presentation</vt:lpstr>
      <vt:lpstr> A Public Health Problem…</vt:lpstr>
      <vt:lpstr> A Public Health Problem…</vt:lpstr>
      <vt:lpstr> A Public Health Problem…</vt:lpstr>
      <vt:lpstr>PowerPoint Presentation</vt:lpstr>
      <vt:lpstr>…Repeatedly Ignored</vt:lpstr>
      <vt:lpstr> </vt:lpstr>
      <vt:lpstr> </vt:lpstr>
      <vt:lpstr> </vt:lpstr>
      <vt:lpstr>PowerPoint Presentation</vt:lpstr>
      <vt:lpstr>Progress in Indiana </vt:lpstr>
      <vt:lpstr>Progress in Indiana </vt:lpstr>
      <vt:lpstr>Progress in Indiana</vt:lpstr>
      <vt:lpstr>Policy Change in Indiana</vt:lpstr>
      <vt:lpstr>PowerPoint Presentation</vt:lpstr>
      <vt:lpstr>The Work Is Never Done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Phillips</dc:creator>
  <cp:lastModifiedBy>Larracey, Angela</cp:lastModifiedBy>
  <cp:revision>82</cp:revision>
  <dcterms:created xsi:type="dcterms:W3CDTF">2023-10-08T18:33:18Z</dcterms:created>
  <dcterms:modified xsi:type="dcterms:W3CDTF">2023-10-17T18:19:20Z</dcterms:modified>
</cp:coreProperties>
</file>