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0" r:id="rId2"/>
    <p:sldId id="265" r:id="rId3"/>
    <p:sldId id="266" r:id="rId4"/>
    <p:sldId id="256" r:id="rId5"/>
    <p:sldId id="267" r:id="rId6"/>
    <p:sldId id="269" r:id="rId7"/>
    <p:sldId id="270" r:id="rId8"/>
    <p:sldId id="272" r:id="rId9"/>
    <p:sldId id="273" r:id="rId10"/>
    <p:sldId id="274" r:id="rId11"/>
    <p:sldId id="283" r:id="rId12"/>
    <p:sldId id="268" r:id="rId13"/>
    <p:sldId id="275" r:id="rId14"/>
    <p:sldId id="276" r:id="rId15"/>
    <p:sldId id="277" r:id="rId16"/>
    <p:sldId id="278" r:id="rId17"/>
    <p:sldId id="280" r:id="rId18"/>
    <p:sldId id="279" r:id="rId19"/>
    <p:sldId id="281" r:id="rId20"/>
    <p:sldId id="285" r:id="rId21"/>
    <p:sldId id="282" r:id="rId22"/>
    <p:sldId id="27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8" autoAdjust="0"/>
    <p:restoredTop sz="75563"/>
  </p:normalViewPr>
  <p:slideViewPr>
    <p:cSldViewPr snapToGrid="0" showGuides="1">
      <p:cViewPr varScale="1">
        <p:scale>
          <a:sx n="65" d="100"/>
          <a:sy n="65" d="100"/>
        </p:scale>
        <p:origin x="240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racey, Angela" userId="f9580c5e-73ea-4838-804f-ed4594fbc2cd" providerId="ADAL" clId="{546A3409-706E-4B16-A3EF-03DEBEC7854F}"/>
    <pc:docChg chg="modSld">
      <pc:chgData name="Larracey, Angela" userId="f9580c5e-73ea-4838-804f-ed4594fbc2cd" providerId="ADAL" clId="{546A3409-706E-4B16-A3EF-03DEBEC7854F}" dt="2023-11-06T20:17:26.056" v="34" actId="20577"/>
      <pc:docMkLst>
        <pc:docMk/>
      </pc:docMkLst>
      <pc:sldChg chg="modNotesTx">
        <pc:chgData name="Larracey, Angela" userId="f9580c5e-73ea-4838-804f-ed4594fbc2cd" providerId="ADAL" clId="{546A3409-706E-4B16-A3EF-03DEBEC7854F}" dt="2023-11-06T20:14:23.013" v="2" actId="20577"/>
        <pc:sldMkLst>
          <pc:docMk/>
          <pc:sldMk cId="109857222" sldId="256"/>
        </pc:sldMkLst>
      </pc:sldChg>
      <pc:sldChg chg="modNotesTx">
        <pc:chgData name="Larracey, Angela" userId="f9580c5e-73ea-4838-804f-ed4594fbc2cd" providerId="ADAL" clId="{546A3409-706E-4B16-A3EF-03DEBEC7854F}" dt="2023-11-06T20:14:09.551" v="1" actId="20577"/>
        <pc:sldMkLst>
          <pc:docMk/>
          <pc:sldMk cId="897913997" sldId="266"/>
        </pc:sldMkLst>
      </pc:sldChg>
      <pc:sldChg chg="modNotesTx">
        <pc:chgData name="Larracey, Angela" userId="f9580c5e-73ea-4838-804f-ed4594fbc2cd" providerId="ADAL" clId="{546A3409-706E-4B16-A3EF-03DEBEC7854F}" dt="2023-11-06T20:14:28.666" v="3" actId="20577"/>
        <pc:sldMkLst>
          <pc:docMk/>
          <pc:sldMk cId="233184406" sldId="267"/>
        </pc:sldMkLst>
      </pc:sldChg>
      <pc:sldChg chg="modNotesTx">
        <pc:chgData name="Larracey, Angela" userId="f9580c5e-73ea-4838-804f-ed4594fbc2cd" providerId="ADAL" clId="{546A3409-706E-4B16-A3EF-03DEBEC7854F}" dt="2023-11-06T20:16:07.322" v="25" actId="20577"/>
        <pc:sldMkLst>
          <pc:docMk/>
          <pc:sldMk cId="415170724" sldId="268"/>
        </pc:sldMkLst>
      </pc:sldChg>
      <pc:sldChg chg="modNotesTx">
        <pc:chgData name="Larracey, Angela" userId="f9580c5e-73ea-4838-804f-ed4594fbc2cd" providerId="ADAL" clId="{546A3409-706E-4B16-A3EF-03DEBEC7854F}" dt="2023-11-06T20:14:52.002" v="9" actId="20577"/>
        <pc:sldMkLst>
          <pc:docMk/>
          <pc:sldMk cId="1994472512" sldId="269"/>
        </pc:sldMkLst>
      </pc:sldChg>
      <pc:sldChg chg="modNotesTx">
        <pc:chgData name="Larracey, Angela" userId="f9580c5e-73ea-4838-804f-ed4594fbc2cd" providerId="ADAL" clId="{546A3409-706E-4B16-A3EF-03DEBEC7854F}" dt="2023-11-06T20:15:05.011" v="13" actId="20577"/>
        <pc:sldMkLst>
          <pc:docMk/>
          <pc:sldMk cId="3754263189" sldId="270"/>
        </pc:sldMkLst>
      </pc:sldChg>
      <pc:sldChg chg="modNotesTx">
        <pc:chgData name="Larracey, Angela" userId="f9580c5e-73ea-4838-804f-ed4594fbc2cd" providerId="ADAL" clId="{546A3409-706E-4B16-A3EF-03DEBEC7854F}" dt="2023-11-06T20:15:22.639" v="18" actId="20577"/>
        <pc:sldMkLst>
          <pc:docMk/>
          <pc:sldMk cId="1632643869" sldId="272"/>
        </pc:sldMkLst>
      </pc:sldChg>
      <pc:sldChg chg="modNotesTx">
        <pc:chgData name="Larracey, Angela" userId="f9580c5e-73ea-4838-804f-ed4594fbc2cd" providerId="ADAL" clId="{546A3409-706E-4B16-A3EF-03DEBEC7854F}" dt="2023-11-06T20:15:29.933" v="19" actId="20577"/>
        <pc:sldMkLst>
          <pc:docMk/>
          <pc:sldMk cId="1504364419" sldId="273"/>
        </pc:sldMkLst>
      </pc:sldChg>
      <pc:sldChg chg="modNotesTx">
        <pc:chgData name="Larracey, Angela" userId="f9580c5e-73ea-4838-804f-ed4594fbc2cd" providerId="ADAL" clId="{546A3409-706E-4B16-A3EF-03DEBEC7854F}" dt="2023-11-06T20:15:39.652" v="20" actId="20577"/>
        <pc:sldMkLst>
          <pc:docMk/>
          <pc:sldMk cId="3120451096" sldId="274"/>
        </pc:sldMkLst>
      </pc:sldChg>
      <pc:sldChg chg="modNotesTx">
        <pc:chgData name="Larracey, Angela" userId="f9580c5e-73ea-4838-804f-ed4594fbc2cd" providerId="ADAL" clId="{546A3409-706E-4B16-A3EF-03DEBEC7854F}" dt="2023-11-06T20:16:15.827" v="26" actId="20577"/>
        <pc:sldMkLst>
          <pc:docMk/>
          <pc:sldMk cId="3823893867" sldId="275"/>
        </pc:sldMkLst>
      </pc:sldChg>
      <pc:sldChg chg="modNotesTx">
        <pc:chgData name="Larracey, Angela" userId="f9580c5e-73ea-4838-804f-ed4594fbc2cd" providerId="ADAL" clId="{546A3409-706E-4B16-A3EF-03DEBEC7854F}" dt="2023-11-06T20:16:26.109" v="27" actId="20577"/>
        <pc:sldMkLst>
          <pc:docMk/>
          <pc:sldMk cId="505938999" sldId="276"/>
        </pc:sldMkLst>
      </pc:sldChg>
      <pc:sldChg chg="modNotesTx">
        <pc:chgData name="Larracey, Angela" userId="f9580c5e-73ea-4838-804f-ed4594fbc2cd" providerId="ADAL" clId="{546A3409-706E-4B16-A3EF-03DEBEC7854F}" dt="2023-11-06T20:16:37.140" v="28" actId="20577"/>
        <pc:sldMkLst>
          <pc:docMk/>
          <pc:sldMk cId="414694409" sldId="277"/>
        </pc:sldMkLst>
      </pc:sldChg>
      <pc:sldChg chg="modNotesTx">
        <pc:chgData name="Larracey, Angela" userId="f9580c5e-73ea-4838-804f-ed4594fbc2cd" providerId="ADAL" clId="{546A3409-706E-4B16-A3EF-03DEBEC7854F}" dt="2023-11-06T20:16:51.381" v="30" actId="20577"/>
        <pc:sldMkLst>
          <pc:docMk/>
          <pc:sldMk cId="3001538250" sldId="278"/>
        </pc:sldMkLst>
      </pc:sldChg>
      <pc:sldChg chg="modNotesTx">
        <pc:chgData name="Larracey, Angela" userId="f9580c5e-73ea-4838-804f-ed4594fbc2cd" providerId="ADAL" clId="{546A3409-706E-4B16-A3EF-03DEBEC7854F}" dt="2023-11-06T20:17:10.383" v="32" actId="20577"/>
        <pc:sldMkLst>
          <pc:docMk/>
          <pc:sldMk cId="2286915353" sldId="279"/>
        </pc:sldMkLst>
      </pc:sldChg>
      <pc:sldChg chg="modNotesTx">
        <pc:chgData name="Larracey, Angela" userId="f9580c5e-73ea-4838-804f-ed4594fbc2cd" providerId="ADAL" clId="{546A3409-706E-4B16-A3EF-03DEBEC7854F}" dt="2023-11-06T20:17:01.186" v="31" actId="20577"/>
        <pc:sldMkLst>
          <pc:docMk/>
          <pc:sldMk cId="1256628599" sldId="280"/>
        </pc:sldMkLst>
      </pc:sldChg>
      <pc:sldChg chg="modNotesTx">
        <pc:chgData name="Larracey, Angela" userId="f9580c5e-73ea-4838-804f-ed4594fbc2cd" providerId="ADAL" clId="{546A3409-706E-4B16-A3EF-03DEBEC7854F}" dt="2023-11-06T20:17:19.339" v="33" actId="20577"/>
        <pc:sldMkLst>
          <pc:docMk/>
          <pc:sldMk cId="3877959595" sldId="281"/>
        </pc:sldMkLst>
      </pc:sldChg>
      <pc:sldChg chg="modNotesTx">
        <pc:chgData name="Larracey, Angela" userId="f9580c5e-73ea-4838-804f-ed4594fbc2cd" providerId="ADAL" clId="{546A3409-706E-4B16-A3EF-03DEBEC7854F}" dt="2023-11-06T20:15:49.187" v="21" actId="20577"/>
        <pc:sldMkLst>
          <pc:docMk/>
          <pc:sldMk cId="3895944391" sldId="283"/>
        </pc:sldMkLst>
      </pc:sldChg>
      <pc:sldChg chg="modNotesTx">
        <pc:chgData name="Larracey, Angela" userId="f9580c5e-73ea-4838-804f-ed4594fbc2cd" providerId="ADAL" clId="{546A3409-706E-4B16-A3EF-03DEBEC7854F}" dt="2023-11-06T20:17:26.056" v="34" actId="20577"/>
        <pc:sldMkLst>
          <pc:docMk/>
          <pc:sldMk cId="813372863" sldId="2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DCB1A-673D-6043-AE12-5BB3A93AC4C8}" type="datetimeFigureOut">
              <a:rPr lang="en-US" smtClean="0"/>
              <a:t>11/7/23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15E3E-6B29-BC4A-ABD0-E1AD10222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7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24DBD-31CF-AB4D-8216-111DDB2424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36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24DBD-31CF-AB4D-8216-111DDB2424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75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24DBD-31CF-AB4D-8216-111DDB2424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27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24DBD-31CF-AB4D-8216-111DDB2424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73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24DBD-31CF-AB4D-8216-111DDB2424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02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24DBD-31CF-AB4D-8216-111DDB2424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42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24DBD-31CF-AB4D-8216-111DDB2424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78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24DBD-31CF-AB4D-8216-111DDB2424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22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24DBD-31CF-AB4D-8216-111DDB24249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24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15E3E-6B29-BC4A-ABD0-E1AD102224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51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15E3E-6B29-BC4A-ABD0-E1AD102224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62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24DBD-31CF-AB4D-8216-111DDB2424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58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24DBD-31CF-AB4D-8216-111DDB2424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27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24DBD-31CF-AB4D-8216-111DDB2424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86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24DBD-31CF-AB4D-8216-111DDB2424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58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24DBD-31CF-AB4D-8216-111DDB2424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44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24DBD-31CF-AB4D-8216-111DDB2424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17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15E3E-6B29-BC4A-ABD0-E1AD102224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0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1801974-E6DD-48FF-9A22-B284565FB8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358342E-0673-4865-9308-83884C05F5D6}"/>
              </a:ext>
            </a:extLst>
          </p:cNvPr>
          <p:cNvSpPr txBox="1">
            <a:spLocks/>
          </p:cNvSpPr>
          <p:nvPr userDrawn="1"/>
        </p:nvSpPr>
        <p:spPr>
          <a:xfrm>
            <a:off x="914400" y="3429001"/>
            <a:ext cx="10363200" cy="159604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chemeClr val="bg1"/>
                </a:solidFill>
              </a:rPr>
              <a:t>Powerpoint</a:t>
            </a:r>
            <a:r>
              <a:rPr lang="en-US" sz="60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6000" b="1" dirty="0">
                <a:solidFill>
                  <a:schemeClr val="bg1"/>
                </a:solidFill>
              </a:rPr>
              <a:t>Title Page</a:t>
            </a:r>
          </a:p>
        </p:txBody>
      </p:sp>
      <p:pic>
        <p:nvPicPr>
          <p:cNvPr id="9" name="Picture 8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29FF461E-4F5F-4F9B-84F2-2DB80FD9A4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D98517BE-1C64-40F6-BE6B-D7A094C756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86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r chart&#10;&#10;Description automatically generated">
            <a:extLst>
              <a:ext uri="{FF2B5EF4-FFF2-40B4-BE49-F238E27FC236}">
                <a16:creationId xmlns:a16="http://schemas.microsoft.com/office/drawing/2014/main" id="{94040616-E25A-4DC9-8C68-EFA96CDA8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3CC8E88-C81B-4B44-99CB-AE82BCC79436}"/>
              </a:ext>
            </a:extLst>
          </p:cNvPr>
          <p:cNvSpPr txBox="1">
            <a:spLocks/>
          </p:cNvSpPr>
          <p:nvPr userDrawn="1"/>
        </p:nvSpPr>
        <p:spPr>
          <a:xfrm>
            <a:off x="4416829" y="1311556"/>
            <a:ext cx="6936971" cy="158681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Powerpoint</a:t>
            </a:r>
            <a:endParaRPr lang="en-US" sz="6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en-US" sz="6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Title Page</a:t>
            </a:r>
          </a:p>
        </p:txBody>
      </p:sp>
      <p:pic>
        <p:nvPicPr>
          <p:cNvPr id="9" name="Picture 8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392C0B06-05FE-45BD-99E5-3F30391293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5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5FA0A49-B7A6-4BC4-B3C8-D7A7867D2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A93F-C6C0-4003-8D7D-05F74C17D3FE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48F5-0CF4-43AA-BF40-A08FABB2696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5AB98B7-2EA2-441C-95AB-40842FA3AD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5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FA0A49-B7A6-4BC4-B3C8-D7A7867D2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ED261E-7D6E-4E45-98E4-B80CD3C403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1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FA0A49-B7A6-4BC4-B3C8-D7A7867D2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45C2547F-00F1-45D9-9473-C2D78AD73E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2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FA0A49-B7A6-4BC4-B3C8-D7A7867D2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1C71074-9C14-43A8-9215-CF02D7665E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1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3A93F-C6C0-4003-8D7D-05F74C17D3FE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48F5-0CF4-43AA-BF40-A08FABB2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4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1" r:id="rId3"/>
    <p:sldLayoutId id="2147483662" r:id="rId4"/>
    <p:sldLayoutId id="2147483663" r:id="rId5"/>
    <p:sldLayoutId id="214748366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woventeaching.org/blog/what-is-reproductive-justice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predicthistunpredictpast.blogspot.com/2014/05/the-horrifying-american-roots-of-nazi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02DE8-C79D-4F34-A9FB-BD85584BD6A4}"/>
              </a:ext>
            </a:extLst>
          </p:cNvPr>
          <p:cNvSpPr txBox="1">
            <a:spLocks/>
          </p:cNvSpPr>
          <p:nvPr/>
        </p:nvSpPr>
        <p:spPr>
          <a:xfrm>
            <a:off x="2209800" y="5137971"/>
            <a:ext cx="7772400" cy="159604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</a:rPr>
              <a:t>Abortion Rights as Disability Rights: Safeguarding Choice After </a:t>
            </a:r>
            <a:r>
              <a:rPr lang="en-US" sz="4400" b="1" i="1" dirty="0">
                <a:solidFill>
                  <a:schemeClr val="bg1"/>
                </a:solidFill>
              </a:rPr>
              <a:t>Dobbs</a:t>
            </a:r>
          </a:p>
          <a:p>
            <a:endParaRPr lang="en-US" sz="4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Robyn M. Powell, PhD, JD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Hall Center for Law and Health Grand Rounds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November 9, 2023</a:t>
            </a:r>
          </a:p>
        </p:txBody>
      </p:sp>
    </p:spTree>
    <p:extLst>
      <p:ext uri="{BB962C8B-B14F-4D97-AF65-F5344CB8AC3E}">
        <p14:creationId xmlns:p14="http://schemas.microsoft.com/office/powerpoint/2010/main" val="3817370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6E6B5B-F477-4BAF-8364-511EE9DB7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827461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Challenges to Bodily Autonomy and Self-Determination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FB1DB95-E6E1-4E40-99FE-E82797873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447365"/>
            <a:ext cx="10363200" cy="3751729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 legacy of eugenics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Ongoing restrictions on reproductive freedom</a:t>
            </a:r>
          </a:p>
        </p:txBody>
      </p:sp>
    </p:spTree>
    <p:extLst>
      <p:ext uri="{BB962C8B-B14F-4D97-AF65-F5344CB8AC3E}">
        <p14:creationId xmlns:p14="http://schemas.microsoft.com/office/powerpoint/2010/main" val="3120451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dobeStock_128957836 - POLL Slide in Red.jpeg">
            <a:extLst>
              <a:ext uri="{FF2B5EF4-FFF2-40B4-BE49-F238E27FC236}">
                <a16:creationId xmlns:a16="http://schemas.microsoft.com/office/drawing/2014/main" id="{C77E230D-C80D-7942-7EA1-9D35AA166D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549" y="795868"/>
            <a:ext cx="9977495" cy="527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44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6E6B5B-F477-4BAF-8364-511EE9DB7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827461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A Way Forward: Disability Reproductive Justice</a:t>
            </a:r>
          </a:p>
        </p:txBody>
      </p:sp>
      <p:pic>
        <p:nvPicPr>
          <p:cNvPr id="2" name="Picture 1" descr="Drawings of people with signs for disability justice">
            <a:extLst>
              <a:ext uri="{FF2B5EF4-FFF2-40B4-BE49-F238E27FC236}">
                <a16:creationId xmlns:a16="http://schemas.microsoft.com/office/drawing/2014/main" id="{6A83ADDA-CF56-AA4E-91AA-562ABB315C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2931289"/>
            <a:ext cx="4710896" cy="3429000"/>
          </a:xfrm>
          <a:prstGeom prst="rect">
            <a:avLst/>
          </a:prstGeom>
        </p:spPr>
      </p:pic>
      <p:pic>
        <p:nvPicPr>
          <p:cNvPr id="3" name="Picture 2" descr="We believe in reproductive justice, because everyone should have control over their bodies and access to the resources they need">
            <a:extLst>
              <a:ext uri="{FF2B5EF4-FFF2-40B4-BE49-F238E27FC236}">
                <a16:creationId xmlns:a16="http://schemas.microsoft.com/office/drawing/2014/main" id="{E0ABDF75-BACD-2D54-3D11-EA2BBB4AC5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6566705" y="2931289"/>
            <a:ext cx="480349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0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6E6B5B-F477-4BAF-8364-511EE9DB7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827461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Disability Reproductive Justice: Legal and Policy Considerations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FB1DB95-E6E1-4E40-99FE-E82797873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447365"/>
            <a:ext cx="10363200" cy="3751729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Confront intersecting oppressions	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Center people with disabilities as leaders in the fight for abortion rights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Defend bodily autonomy and self-determination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Protect and expand abortion rights and access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Ensure accessible reproductive health services and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Guarantee rights, justice, and wellness</a:t>
            </a:r>
          </a:p>
        </p:txBody>
      </p:sp>
    </p:spTree>
    <p:extLst>
      <p:ext uri="{BB962C8B-B14F-4D97-AF65-F5344CB8AC3E}">
        <p14:creationId xmlns:p14="http://schemas.microsoft.com/office/powerpoint/2010/main" val="3823893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6E6B5B-F477-4BAF-8364-511EE9DB7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827461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Confront Intersecting Oppressions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FB1DB95-E6E1-4E40-99FE-E82797873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447365"/>
            <a:ext cx="10363200" cy="3751729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Interrogating and challenging the structural, legal, and institutional factors that cause oppression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Cross-movement solidarity</a:t>
            </a:r>
          </a:p>
        </p:txBody>
      </p:sp>
    </p:spTree>
    <p:extLst>
      <p:ext uri="{BB962C8B-B14F-4D97-AF65-F5344CB8AC3E}">
        <p14:creationId xmlns:p14="http://schemas.microsoft.com/office/powerpoint/2010/main" val="505938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6E6B5B-F477-4BAF-8364-511EE9DB7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827461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Center People with Disabilities as Leaders in the Fight for Abortion Rights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FB1DB95-E6E1-4E40-99FE-E82797873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447365"/>
            <a:ext cx="10363200" cy="3751729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Confronting tensions between movements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Purposefully engaging disabled people, especially disabled people of color and LGBTQ+ disabled people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Putting disabled people in leadership roles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94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6E6B5B-F477-4BAF-8364-511EE9DB7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827461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Defend Bodily Autonomy and Self-Determination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FB1DB95-E6E1-4E40-99FE-E82797873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447365"/>
            <a:ext cx="10363200" cy="3751729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Challenge guardianship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Promote supported decision-making and other less restrictive alternatives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Repeal forced sterilization and abortion laws</a:t>
            </a:r>
          </a:p>
        </p:txBody>
      </p:sp>
    </p:spTree>
    <p:extLst>
      <p:ext uri="{BB962C8B-B14F-4D97-AF65-F5344CB8AC3E}">
        <p14:creationId xmlns:p14="http://schemas.microsoft.com/office/powerpoint/2010/main" val="3001538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6E6B5B-F477-4BAF-8364-511EE9DB7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827461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Protect and Expand Abortion Rights and Access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FB1DB95-E6E1-4E40-99FE-E82797873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447365"/>
            <a:ext cx="10363200" cy="3751729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Repeal the Hyde Amendment and fund abortion care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Increase access to medication abortion and telehealth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Ensure access to abortion facilities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Codify abortion rights into federal law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State-level advocacy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628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6E6B5B-F477-4BAF-8364-511EE9DB7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827461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Ensure Accessible Reproductive Health Services and Information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FB1DB95-E6E1-4E40-99FE-E82797873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447365"/>
            <a:ext cx="10363200" cy="3751729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Increased compliance with and enforcement of the ADA, Section 504, and Section 1557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Enact regulations concerning diagnostic medical equipment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Pass the Reproductive Health Care Accessibility Act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Address transportation barriers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Provide comprehensive and accessible information about sexuality and reproduction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15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6E6B5B-F477-4BAF-8364-511EE9DB7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827461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Guarantee Rights, Justice, and Wellness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FB1DB95-E6E1-4E40-99FE-E82797873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447365"/>
            <a:ext cx="10363200" cy="3751729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Confront economic disadvantages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Address discrimination by the child welfare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959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6E6B5B-F477-4BAF-8364-511EE9DB7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827461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Overview of Talk</a:t>
            </a:r>
            <a:endParaRPr lang="en-US" sz="54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FB1DB95-E6E1-4E40-99FE-E82797873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447365"/>
            <a:ext cx="10363200" cy="3751729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Historical Context: Enduring Reproductive Control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 Importance of Abortion Rights for Disabled People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 Way Forward: Disability Reproductive Justice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Disability Reproductive Justice: Legal and Policy Considerations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Questions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06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dobeStock_128957836 - POLL Slide in Red.jpeg">
            <a:extLst>
              <a:ext uri="{FF2B5EF4-FFF2-40B4-BE49-F238E27FC236}">
                <a16:creationId xmlns:a16="http://schemas.microsoft.com/office/drawing/2014/main" id="{C77E230D-C80D-7942-7EA1-9D35AA166D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549" y="795868"/>
            <a:ext cx="9977495" cy="527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72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6FB1DB95-E6E1-4E40-99FE-E82797873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145895"/>
            <a:ext cx="10363200" cy="5053200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1" dirty="0"/>
              <a:t>Disability Reproductive Justice</a:t>
            </a:r>
            <a:r>
              <a:rPr lang="en-US" dirty="0"/>
              <a:t>, 170 University of Pennsylvania Law Review 1851 (2022)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1" dirty="0"/>
              <a:t>Including Disabled People in the Battle to Protect Abortion Rights: A Call-to-Action, </a:t>
            </a:r>
            <a:r>
              <a:rPr lang="en-US" dirty="0"/>
              <a:t>70 UCLA Law Review 774 (2023)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1" dirty="0"/>
              <a:t>Forced to Bear, Denied to Rear: The Cruelty of Dobbs for Disabled People</a:t>
            </a:r>
            <a:r>
              <a:rPr lang="en-US" dirty="0"/>
              <a:t>, 112 Georgetown Law Journal __ (forthcoming 2024)</a:t>
            </a:r>
          </a:p>
        </p:txBody>
      </p:sp>
    </p:spTree>
    <p:extLst>
      <p:ext uri="{BB962C8B-B14F-4D97-AF65-F5344CB8AC3E}">
        <p14:creationId xmlns:p14="http://schemas.microsoft.com/office/powerpoint/2010/main" val="622550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FB512706-2369-AF38-1796-7D62D8282521}"/>
              </a:ext>
            </a:extLst>
          </p:cNvPr>
          <p:cNvSpPr txBox="1">
            <a:spLocks/>
          </p:cNvSpPr>
          <p:nvPr/>
        </p:nvSpPr>
        <p:spPr>
          <a:xfrm>
            <a:off x="416858" y="1398494"/>
            <a:ext cx="10784541" cy="4262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300" dirty="0">
                <a:solidFill>
                  <a:schemeClr val="tx1"/>
                </a:solidFill>
              </a:rPr>
              <a:t>Thank You!</a:t>
            </a:r>
            <a:br>
              <a:rPr lang="en-US" spc="300" dirty="0">
                <a:solidFill>
                  <a:schemeClr val="tx1"/>
                </a:solidFill>
              </a:rPr>
            </a:br>
            <a:br>
              <a:rPr lang="en-US" sz="4000" spc="300" dirty="0">
                <a:solidFill>
                  <a:schemeClr val="tx1"/>
                </a:solidFill>
              </a:rPr>
            </a:br>
            <a:br>
              <a:rPr lang="en-US" sz="4000" spc="300" dirty="0">
                <a:solidFill>
                  <a:schemeClr val="tx1"/>
                </a:solidFill>
              </a:rPr>
            </a:br>
            <a:br>
              <a:rPr lang="en-US" sz="4000" spc="300" dirty="0">
                <a:solidFill>
                  <a:schemeClr val="tx1"/>
                </a:solidFill>
              </a:rPr>
            </a:br>
            <a:r>
              <a:rPr lang="en-US" sz="4000" spc="300" dirty="0">
                <a:solidFill>
                  <a:schemeClr val="tx1"/>
                </a:solidFill>
              </a:rPr>
              <a:t>rpowell@ou.edu</a:t>
            </a:r>
          </a:p>
        </p:txBody>
      </p:sp>
      <p:pic>
        <p:nvPicPr>
          <p:cNvPr id="9" name="Graphic 8" descr="Envelope">
            <a:extLst>
              <a:ext uri="{FF2B5EF4-FFF2-40B4-BE49-F238E27FC236}">
                <a16:creationId xmlns:a16="http://schemas.microsoft.com/office/drawing/2014/main" id="{DDF2D041-0BC1-F612-13AA-BEB31193D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3624" y="3104349"/>
            <a:ext cx="851007" cy="85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5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6E6B5B-F477-4BAF-8364-511EE9DB7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827461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Historical Context: Enduring Reproductive Oppression </a:t>
            </a:r>
          </a:p>
        </p:txBody>
      </p:sp>
      <p:pic>
        <p:nvPicPr>
          <p:cNvPr id="2" name="Content Placeholder 4" descr="Carrie Buck and Emma Buck">
            <a:extLst>
              <a:ext uri="{FF2B5EF4-FFF2-40B4-BE49-F238E27FC236}">
                <a16:creationId xmlns:a16="http://schemas.microsoft.com/office/drawing/2014/main" id="{1FAF86E5-F930-5252-D9CC-8F18CE6E64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914400" y="2681785"/>
            <a:ext cx="4786203" cy="2743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60A6B3-FF5A-3042-F761-0A240102321B}"/>
              </a:ext>
            </a:extLst>
          </p:cNvPr>
          <p:cNvSpPr txBox="1"/>
          <p:nvPr/>
        </p:nvSpPr>
        <p:spPr>
          <a:xfrm>
            <a:off x="6491399" y="3189766"/>
            <a:ext cx="4647992" cy="1727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buSzPct val="70000"/>
            </a:pPr>
            <a:r>
              <a:rPr lang="en-US" dirty="0">
                <a:latin typeface="+mj-lt"/>
              </a:rPr>
              <a:t>“The right to decide what happens to our bodies is a fundamental principle in the disability community, and with good reason.” </a:t>
            </a:r>
          </a:p>
          <a:p>
            <a:pPr algn="ctr">
              <a:spcAft>
                <a:spcPts val="600"/>
              </a:spcAft>
              <a:buSzPct val="70000"/>
            </a:pPr>
            <a:r>
              <a:rPr lang="en-US" dirty="0">
                <a:latin typeface="+mj-lt"/>
              </a:rPr>
              <a:t>-- Rebecca Cokley</a:t>
            </a:r>
          </a:p>
        </p:txBody>
      </p:sp>
    </p:spTree>
    <p:extLst>
      <p:ext uri="{BB962C8B-B14F-4D97-AF65-F5344CB8AC3E}">
        <p14:creationId xmlns:p14="http://schemas.microsoft.com/office/powerpoint/2010/main" val="89791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dobeStock_128957836 - POLL Slide in Red.jpeg">
            <a:extLst>
              <a:ext uri="{FF2B5EF4-FFF2-40B4-BE49-F238E27FC236}">
                <a16:creationId xmlns:a16="http://schemas.microsoft.com/office/drawing/2014/main" id="{C77E230D-C80D-7942-7EA1-9D35AA166D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549" y="795868"/>
            <a:ext cx="9977495" cy="527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6E6B5B-F477-4BAF-8364-511EE9DB7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827461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The Importance of Abortion Rights for Disabled People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FB1DB95-E6E1-4E40-99FE-E82797873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305271"/>
            <a:ext cx="10363199" cy="372483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Pervasive health inequities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Inadequate access to reproductive health services and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Extreme economic disadvantages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High rates of violence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Challenges to bodily autonomy and self-determination</a:t>
            </a:r>
          </a:p>
        </p:txBody>
      </p:sp>
    </p:spTree>
    <p:extLst>
      <p:ext uri="{BB962C8B-B14F-4D97-AF65-F5344CB8AC3E}">
        <p14:creationId xmlns:p14="http://schemas.microsoft.com/office/powerpoint/2010/main" val="23318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6E6B5B-F477-4BAF-8364-511EE9DB7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827461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Pervasive Health Inequities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FB1DB95-E6E1-4E40-99FE-E82797873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447365"/>
            <a:ext cx="10363200" cy="3751729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Health disparity population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Heightened maternal morbidity and mortality rates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Disability-related considerations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Medications that are contraindicated during pregnancy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Abortions to prevent health complications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472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6E6B5B-F477-4BAF-8364-511EE9DB7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827461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Inadequate Access to Health Services and Information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FB1DB95-E6E1-4E40-99FE-E82797873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447365"/>
            <a:ext cx="10363200" cy="3751729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High rates of unintended pregnancies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Pervasive attitudinal, communicative, physical, policy, programmatic, social, and transportation barriers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Contraceptive needs are routinely ignored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Decreased access to reproductive health information (e.g., sex education)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263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6E6B5B-F477-4BAF-8364-511EE9DB7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827461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Extreme Economic Disadvantages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FB1DB95-E6E1-4E40-99FE-E82797873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447365"/>
            <a:ext cx="10363200" cy="3751729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High rates of poverty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Significant disability-related expenses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43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6E6B5B-F477-4BAF-8364-511EE9DB7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827461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High Rates of Violence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FB1DB95-E6E1-4E40-99FE-E82797873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447365"/>
            <a:ext cx="10363200" cy="3751729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Sexual assault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Intimate partner violence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Reproductive coercion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64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560</Words>
  <Application>Microsoft Macintosh PowerPoint</Application>
  <PresentationFormat>Widescreen</PresentationFormat>
  <Paragraphs>97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Office Theme</vt:lpstr>
      <vt:lpstr>PowerPoint Presentation</vt:lpstr>
      <vt:lpstr>Overview of Talk</vt:lpstr>
      <vt:lpstr>Historical Context: Enduring Reproductive Oppression </vt:lpstr>
      <vt:lpstr>PowerPoint Presentation</vt:lpstr>
      <vt:lpstr>The Importance of Abortion Rights for Disabled People</vt:lpstr>
      <vt:lpstr>Pervasive Health Inequities</vt:lpstr>
      <vt:lpstr>Inadequate Access to Health Services and Information</vt:lpstr>
      <vt:lpstr>Extreme Economic Disadvantages</vt:lpstr>
      <vt:lpstr>High Rates of Violence</vt:lpstr>
      <vt:lpstr>Challenges to Bodily Autonomy and Self-Determination</vt:lpstr>
      <vt:lpstr>PowerPoint Presentation</vt:lpstr>
      <vt:lpstr>A Way Forward: Disability Reproductive Justice</vt:lpstr>
      <vt:lpstr>Disability Reproductive Justice: Legal and Policy Considerations</vt:lpstr>
      <vt:lpstr>Confront Intersecting Oppressions</vt:lpstr>
      <vt:lpstr>Center People with Disabilities as Leaders in the Fight for Abortion Rights</vt:lpstr>
      <vt:lpstr>Defend Bodily Autonomy and Self-Determination</vt:lpstr>
      <vt:lpstr>Protect and Expand Abortion Rights and Access</vt:lpstr>
      <vt:lpstr>Ensure Accessible Reproductive Health Services and Information</vt:lpstr>
      <vt:lpstr>Guarantee Rights, Justice, and Wellness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Fulco, Haley E.</dc:creator>
  <cp:lastModifiedBy>Lambertson, Jesse A.</cp:lastModifiedBy>
  <cp:revision>12</cp:revision>
  <dcterms:created xsi:type="dcterms:W3CDTF">2021-03-09T21:08:11Z</dcterms:created>
  <dcterms:modified xsi:type="dcterms:W3CDTF">2023-11-07T12:26:21Z</dcterms:modified>
</cp:coreProperties>
</file>