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56" r:id="rId2"/>
    <p:sldId id="312" r:id="rId3"/>
    <p:sldId id="259" r:id="rId4"/>
    <p:sldId id="260" r:id="rId5"/>
    <p:sldId id="310" r:id="rId6"/>
    <p:sldId id="291" r:id="rId7"/>
    <p:sldId id="331" r:id="rId8"/>
    <p:sldId id="298" r:id="rId9"/>
    <p:sldId id="303" r:id="rId10"/>
    <p:sldId id="262" r:id="rId11"/>
    <p:sldId id="314" r:id="rId12"/>
    <p:sldId id="315" r:id="rId13"/>
    <p:sldId id="325" r:id="rId14"/>
    <p:sldId id="294" r:id="rId15"/>
    <p:sldId id="305" r:id="rId16"/>
    <p:sldId id="318" r:id="rId17"/>
    <p:sldId id="297" r:id="rId18"/>
    <p:sldId id="302" r:id="rId19"/>
    <p:sldId id="308" r:id="rId20"/>
    <p:sldId id="322" r:id="rId21"/>
    <p:sldId id="323" r:id="rId22"/>
    <p:sldId id="293" r:id="rId23"/>
    <p:sldId id="304" r:id="rId24"/>
    <p:sldId id="319" r:id="rId25"/>
    <p:sldId id="324" r:id="rId26"/>
    <p:sldId id="258" r:id="rId27"/>
    <p:sldId id="301" r:id="rId28"/>
    <p:sldId id="306" r:id="rId29"/>
    <p:sldId id="295" r:id="rId30"/>
    <p:sldId id="296" r:id="rId31"/>
    <p:sldId id="292" r:id="rId32"/>
    <p:sldId id="271" r:id="rId33"/>
    <p:sldId id="321" r:id="rId34"/>
    <p:sldId id="326" r:id="rId35"/>
    <p:sldId id="327" r:id="rId36"/>
    <p:sldId id="317" r:id="rId37"/>
    <p:sldId id="281" r:id="rId38"/>
  </p:sldIdLst>
  <p:sldSz cx="18288000" cy="10287000"/>
  <p:notesSz cx="6858000" cy="9144000"/>
  <p:embeddedFontLst>
    <p:embeddedFont>
      <p:font typeface="Garamond" panose="020B0604020202020204" charset="0"/>
      <p:regular r:id="rId40"/>
      <p:bold r:id="rId41"/>
      <p:italic r:id="rId42"/>
      <p:boldItalic r:id="rId43"/>
    </p:embeddedFont>
    <p:embeddedFont>
      <p:font typeface="Garamond Bold" panose="020B0604020202020204" charset="0"/>
      <p:regular r:id="rId44"/>
      <p:bold r:id="rId45"/>
    </p:embeddedFont>
    <p:embeddedFont>
      <p:font typeface="TT Commons Pro"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22278-11FB-3C45-AC13-24D06669F7B5}" v="1" dt="2024-02-26T16:09:37.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acey, Angela" userId="f9580c5e-73ea-4838-804f-ed4594fbc2cd" providerId="ADAL" clId="{DE9DFAF7-0F67-40CA-A2B3-57CE5623600A}"/>
    <pc:docChg chg="delSld modSld">
      <pc:chgData name="Larracey, Angela" userId="f9580c5e-73ea-4838-804f-ed4594fbc2cd" providerId="ADAL" clId="{DE9DFAF7-0F67-40CA-A2B3-57CE5623600A}" dt="2024-02-26T14:02:50.794" v="9" actId="20577"/>
      <pc:docMkLst>
        <pc:docMk/>
      </pc:docMkLst>
      <pc:sldChg chg="modNotesTx">
        <pc:chgData name="Larracey, Angela" userId="f9580c5e-73ea-4838-804f-ed4594fbc2cd" providerId="ADAL" clId="{DE9DFAF7-0F67-40CA-A2B3-57CE5623600A}" dt="2024-02-26T14:01:41.819" v="3" actId="20577"/>
        <pc:sldMkLst>
          <pc:docMk/>
          <pc:sldMk cId="0" sldId="259"/>
        </pc:sldMkLst>
      </pc:sldChg>
      <pc:sldChg chg="modNotesTx">
        <pc:chgData name="Larracey, Angela" userId="f9580c5e-73ea-4838-804f-ed4594fbc2cd" providerId="ADAL" clId="{DE9DFAF7-0F67-40CA-A2B3-57CE5623600A}" dt="2024-02-26T14:01:46.967" v="4" actId="20577"/>
        <pc:sldMkLst>
          <pc:docMk/>
          <pc:sldMk cId="0" sldId="260"/>
        </pc:sldMkLst>
      </pc:sldChg>
      <pc:sldChg chg="modNotesTx">
        <pc:chgData name="Larracey, Angela" userId="f9580c5e-73ea-4838-804f-ed4594fbc2cd" providerId="ADAL" clId="{DE9DFAF7-0F67-40CA-A2B3-57CE5623600A}" dt="2024-02-26T14:02:07.066" v="5" actId="20577"/>
        <pc:sldMkLst>
          <pc:docMk/>
          <pc:sldMk cId="0" sldId="262"/>
        </pc:sldMkLst>
      </pc:sldChg>
      <pc:sldChg chg="modNotesTx">
        <pc:chgData name="Larracey, Angela" userId="f9580c5e-73ea-4838-804f-ed4594fbc2cd" providerId="ADAL" clId="{DE9DFAF7-0F67-40CA-A2B3-57CE5623600A}" dt="2024-02-26T14:02:47.014" v="8" actId="20577"/>
        <pc:sldMkLst>
          <pc:docMk/>
          <pc:sldMk cId="863694543" sldId="295"/>
        </pc:sldMkLst>
      </pc:sldChg>
      <pc:sldChg chg="modNotesTx">
        <pc:chgData name="Larracey, Angela" userId="f9580c5e-73ea-4838-804f-ed4594fbc2cd" providerId="ADAL" clId="{DE9DFAF7-0F67-40CA-A2B3-57CE5623600A}" dt="2024-02-26T14:02:50.794" v="9" actId="20577"/>
        <pc:sldMkLst>
          <pc:docMk/>
          <pc:sldMk cId="1036867383" sldId="296"/>
        </pc:sldMkLst>
      </pc:sldChg>
      <pc:sldChg chg="modNotesTx">
        <pc:chgData name="Larracey, Angela" userId="f9580c5e-73ea-4838-804f-ed4594fbc2cd" providerId="ADAL" clId="{DE9DFAF7-0F67-40CA-A2B3-57CE5623600A}" dt="2024-02-26T14:02:21.582" v="6" actId="20577"/>
        <pc:sldMkLst>
          <pc:docMk/>
          <pc:sldMk cId="3319289922" sldId="302"/>
        </pc:sldMkLst>
      </pc:sldChg>
      <pc:sldChg chg="modNotesTx">
        <pc:chgData name="Larracey, Angela" userId="f9580c5e-73ea-4838-804f-ed4594fbc2cd" providerId="ADAL" clId="{DE9DFAF7-0F67-40CA-A2B3-57CE5623600A}" dt="2024-02-26T14:02:28.409" v="7" actId="20577"/>
        <pc:sldMkLst>
          <pc:docMk/>
          <pc:sldMk cId="1685371374" sldId="308"/>
        </pc:sldMkLst>
      </pc:sldChg>
      <pc:sldChg chg="del">
        <pc:chgData name="Larracey, Angela" userId="f9580c5e-73ea-4838-804f-ed4594fbc2cd" providerId="ADAL" clId="{DE9DFAF7-0F67-40CA-A2B3-57CE5623600A}" dt="2024-02-26T13:57:34.771" v="2" actId="2696"/>
        <pc:sldMkLst>
          <pc:docMk/>
          <pc:sldMk cId="992163333" sldId="328"/>
        </pc:sldMkLst>
      </pc:sldChg>
      <pc:sldChg chg="del">
        <pc:chgData name="Larracey, Angela" userId="f9580c5e-73ea-4838-804f-ed4594fbc2cd" providerId="ADAL" clId="{DE9DFAF7-0F67-40CA-A2B3-57CE5623600A}" dt="2024-02-26T13:57:12.848" v="0" actId="2696"/>
        <pc:sldMkLst>
          <pc:docMk/>
          <pc:sldMk cId="703041417" sldId="329"/>
        </pc:sldMkLst>
      </pc:sldChg>
      <pc:sldChg chg="del">
        <pc:chgData name="Larracey, Angela" userId="f9580c5e-73ea-4838-804f-ed4594fbc2cd" providerId="ADAL" clId="{DE9DFAF7-0F67-40CA-A2B3-57CE5623600A}" dt="2024-02-26T13:57:25.036" v="1" actId="2696"/>
        <pc:sldMkLst>
          <pc:docMk/>
          <pc:sldMk cId="921134617" sldId="330"/>
        </pc:sldMkLst>
      </pc:sldChg>
    </pc:docChg>
  </pc:docChgLst>
  <pc:docChgLst>
    <pc:chgData name="Lambertson, Jesse A." userId="bb63ac41-839c-46f6-bf02-4986f6b734aa" providerId="ADAL" clId="{E5822278-11FB-3C45-AC13-24D06669F7B5}"/>
    <pc:docChg chg="mod">
      <pc:chgData name="Lambertson, Jesse A." userId="bb63ac41-839c-46f6-bf02-4986f6b734aa" providerId="ADAL" clId="{E5822278-11FB-3C45-AC13-24D06669F7B5}" dt="2024-02-26T16:09:37.886"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FDB50-4933-4E58-8CF2-CD659A714BA4}"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BABDD-1B36-4AEC-9FFC-4FE0002373F3}" type="slidenum">
              <a:rPr lang="en-US" smtClean="0"/>
              <a:t>‹#›</a:t>
            </a:fld>
            <a:endParaRPr lang="en-US"/>
          </a:p>
        </p:txBody>
      </p:sp>
    </p:spTree>
    <p:extLst>
      <p:ext uri="{BB962C8B-B14F-4D97-AF65-F5344CB8AC3E}">
        <p14:creationId xmlns:p14="http://schemas.microsoft.com/office/powerpoint/2010/main" val="232887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3</a:t>
            </a:fld>
            <a:endParaRPr lang="en-US"/>
          </a:p>
        </p:txBody>
      </p:sp>
    </p:spTree>
    <p:extLst>
      <p:ext uri="{BB962C8B-B14F-4D97-AF65-F5344CB8AC3E}">
        <p14:creationId xmlns:p14="http://schemas.microsoft.com/office/powerpoint/2010/main" val="4072771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33</a:t>
            </a:fld>
            <a:endParaRPr lang="en-US"/>
          </a:p>
        </p:txBody>
      </p:sp>
    </p:spTree>
    <p:extLst>
      <p:ext uri="{BB962C8B-B14F-4D97-AF65-F5344CB8AC3E}">
        <p14:creationId xmlns:p14="http://schemas.microsoft.com/office/powerpoint/2010/main" val="10361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4</a:t>
            </a:fld>
            <a:endParaRPr lang="en-US"/>
          </a:p>
        </p:txBody>
      </p:sp>
    </p:spTree>
    <p:extLst>
      <p:ext uri="{BB962C8B-B14F-4D97-AF65-F5344CB8AC3E}">
        <p14:creationId xmlns:p14="http://schemas.microsoft.com/office/powerpoint/2010/main" val="229856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7</a:t>
            </a:fld>
            <a:endParaRPr lang="en-US"/>
          </a:p>
        </p:txBody>
      </p:sp>
    </p:spTree>
    <p:extLst>
      <p:ext uri="{BB962C8B-B14F-4D97-AF65-F5344CB8AC3E}">
        <p14:creationId xmlns:p14="http://schemas.microsoft.com/office/powerpoint/2010/main" val="57283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10</a:t>
            </a:fld>
            <a:endParaRPr lang="en-US"/>
          </a:p>
        </p:txBody>
      </p:sp>
    </p:spTree>
    <p:extLst>
      <p:ext uri="{BB962C8B-B14F-4D97-AF65-F5344CB8AC3E}">
        <p14:creationId xmlns:p14="http://schemas.microsoft.com/office/powerpoint/2010/main" val="83400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18</a:t>
            </a:fld>
            <a:endParaRPr lang="en-US"/>
          </a:p>
        </p:txBody>
      </p:sp>
    </p:spTree>
    <p:extLst>
      <p:ext uri="{BB962C8B-B14F-4D97-AF65-F5344CB8AC3E}">
        <p14:creationId xmlns:p14="http://schemas.microsoft.com/office/powerpoint/2010/main" val="260289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19</a:t>
            </a:fld>
            <a:endParaRPr lang="en-US"/>
          </a:p>
        </p:txBody>
      </p:sp>
    </p:spTree>
    <p:extLst>
      <p:ext uri="{BB962C8B-B14F-4D97-AF65-F5344CB8AC3E}">
        <p14:creationId xmlns:p14="http://schemas.microsoft.com/office/powerpoint/2010/main" val="36718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24</a:t>
            </a:fld>
            <a:endParaRPr lang="en-US"/>
          </a:p>
        </p:txBody>
      </p:sp>
    </p:spTree>
    <p:extLst>
      <p:ext uri="{BB962C8B-B14F-4D97-AF65-F5344CB8AC3E}">
        <p14:creationId xmlns:p14="http://schemas.microsoft.com/office/powerpoint/2010/main" val="50744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29</a:t>
            </a:fld>
            <a:endParaRPr lang="en-US"/>
          </a:p>
        </p:txBody>
      </p:sp>
    </p:spTree>
    <p:extLst>
      <p:ext uri="{BB962C8B-B14F-4D97-AF65-F5344CB8AC3E}">
        <p14:creationId xmlns:p14="http://schemas.microsoft.com/office/powerpoint/2010/main" val="256245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5BABDD-1B36-4AEC-9FFC-4FE0002373F3}" type="slidenum">
              <a:rPr lang="en-US" smtClean="0"/>
              <a:t>30</a:t>
            </a:fld>
            <a:endParaRPr lang="en-US"/>
          </a:p>
        </p:txBody>
      </p:sp>
    </p:spTree>
    <p:extLst>
      <p:ext uri="{BB962C8B-B14F-4D97-AF65-F5344CB8AC3E}">
        <p14:creationId xmlns:p14="http://schemas.microsoft.com/office/powerpoint/2010/main" val="2832377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9.svg"/></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4AAD">
                <a:alpha val="100000"/>
              </a:srgbClr>
            </a:gs>
            <a:gs pos="100000">
              <a:srgbClr val="CB6CE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3142668" y="175541"/>
            <a:ext cx="13087931" cy="9906285"/>
            <a:chOff x="-1" y="-1282580"/>
            <a:chExt cx="17450574" cy="9035451"/>
          </a:xfrm>
        </p:grpSpPr>
        <p:sp>
          <p:nvSpPr>
            <p:cNvPr id="3" name="TextBox 3"/>
            <p:cNvSpPr txBox="1"/>
            <p:nvPr/>
          </p:nvSpPr>
          <p:spPr>
            <a:xfrm>
              <a:off x="-1" y="-1282580"/>
              <a:ext cx="17450574" cy="4928054"/>
            </a:xfrm>
            <a:prstGeom prst="rect">
              <a:avLst/>
            </a:prstGeom>
          </p:spPr>
          <p:txBody>
            <a:bodyPr wrap="square" lIns="0" tIns="0" rIns="0" bIns="0" rtlCol="0" anchor="t">
              <a:spAutoFit/>
            </a:bodyPr>
            <a:lstStyle/>
            <a:p>
              <a:pPr algn="ctr">
                <a:lnSpc>
                  <a:spcPts val="14299"/>
                </a:lnSpc>
              </a:pPr>
              <a:r>
                <a:rPr lang="en-US" sz="10000">
                  <a:solidFill>
                    <a:srgbClr val="FFFFFF"/>
                  </a:solidFill>
                  <a:latin typeface="Garamond" panose="02020404030301010803" pitchFamily="18" charset="0"/>
                </a:rPr>
                <a:t>Transgender Health Care and the Law: Where We Stand</a:t>
              </a:r>
            </a:p>
          </p:txBody>
        </p:sp>
        <p:sp>
          <p:nvSpPr>
            <p:cNvPr id="4" name="TextBox 4"/>
            <p:cNvSpPr txBox="1"/>
            <p:nvPr/>
          </p:nvSpPr>
          <p:spPr>
            <a:xfrm>
              <a:off x="0" y="5218839"/>
              <a:ext cx="16003549" cy="2534032"/>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Garamond" panose="02020404030301010803" pitchFamily="18" charset="0"/>
                </a:rPr>
                <a:t>Professor Nan D. Hunter</a:t>
              </a:r>
            </a:p>
            <a:p>
              <a:pPr algn="ctr">
                <a:lnSpc>
                  <a:spcPts val="5599"/>
                </a:lnSpc>
                <a:spcBef>
                  <a:spcPct val="0"/>
                </a:spcBef>
              </a:pPr>
              <a:r>
                <a:rPr lang="en-US" sz="3999">
                  <a:solidFill>
                    <a:srgbClr val="FFFFFF"/>
                  </a:solidFill>
                  <a:latin typeface="Garamond" panose="02020404030301010803" pitchFamily="18" charset="0"/>
                </a:rPr>
                <a:t>With assistance from Cameron </a:t>
              </a:r>
              <a:r>
                <a:rPr lang="en-US" sz="3999" err="1">
                  <a:solidFill>
                    <a:srgbClr val="FFFFFF"/>
                  </a:solidFill>
                  <a:latin typeface="Garamond" panose="02020404030301010803" pitchFamily="18" charset="0"/>
                </a:rPr>
                <a:t>Mulrooney</a:t>
              </a:r>
              <a:r>
                <a:rPr lang="en-US" sz="3999">
                  <a:solidFill>
                    <a:srgbClr val="FFFFFF"/>
                  </a:solidFill>
                  <a:latin typeface="Garamond" panose="02020404030301010803" pitchFamily="18" charset="0"/>
                </a:rPr>
                <a:t>, Class of 2024</a:t>
              </a:r>
            </a:p>
            <a:p>
              <a:pPr algn="ctr">
                <a:lnSpc>
                  <a:spcPts val="5599"/>
                </a:lnSpc>
                <a:spcBef>
                  <a:spcPct val="0"/>
                </a:spcBef>
              </a:pPr>
              <a:r>
                <a:rPr lang="en-US" sz="3999">
                  <a:solidFill>
                    <a:srgbClr val="FFFFFF"/>
                  </a:solidFill>
                  <a:latin typeface="Garamond" panose="02020404030301010803" pitchFamily="18" charset="0"/>
                </a:rPr>
                <a:t>Georgetown Law</a:t>
              </a:r>
            </a:p>
            <a:p>
              <a:pPr algn="ctr">
                <a:lnSpc>
                  <a:spcPts val="5599"/>
                </a:lnSpc>
                <a:spcBef>
                  <a:spcPct val="0"/>
                </a:spcBef>
              </a:pPr>
              <a:r>
                <a:rPr lang="en-US" sz="2400"/>
                <a:t>© 2024 Nan D. Hunter</a:t>
              </a:r>
              <a:endParaRPr lang="en-US" sz="2400">
                <a:solidFill>
                  <a:srgbClr val="FFFFFF"/>
                </a:solidFill>
                <a:latin typeface="Garamond" panose="02020404030301010803" pitchFamily="18" charset="0"/>
              </a:endParaRPr>
            </a:p>
          </p:txBody>
        </p:sp>
      </p:grpSp>
      <p:sp>
        <p:nvSpPr>
          <p:cNvPr id="7" name="Freeform 7"/>
          <p:cNvSpPr/>
          <p:nvPr/>
        </p:nvSpPr>
        <p:spPr>
          <a:xfrm rot="4726396">
            <a:off x="-2659134" y="-90002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rot="2788089">
            <a:off x="16062525" y="2478011"/>
            <a:ext cx="6565563" cy="10406512"/>
          </a:xfrm>
          <a:custGeom>
            <a:avLst/>
            <a:gdLst/>
            <a:ahLst/>
            <a:cxnLst/>
            <a:rect l="l" t="t" r="r" b="b"/>
            <a:pathLst>
              <a:path w="6565563" h="10406512">
                <a:moveTo>
                  <a:pt x="0" y="0"/>
                </a:moveTo>
                <a:lnTo>
                  <a:pt x="6565563" y="0"/>
                </a:lnTo>
                <a:lnTo>
                  <a:pt x="6565563" y="10406512"/>
                </a:lnTo>
                <a:lnTo>
                  <a:pt x="0" y="10406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sp>
        <p:nvSpPr>
          <p:cNvPr id="2" name="TextBox 2"/>
          <p:cNvSpPr txBox="1"/>
          <p:nvPr/>
        </p:nvSpPr>
        <p:spPr>
          <a:xfrm>
            <a:off x="1066800" y="495300"/>
            <a:ext cx="17754600" cy="1394100"/>
          </a:xfrm>
          <a:prstGeom prst="rect">
            <a:avLst/>
          </a:prstGeom>
        </p:spPr>
        <p:txBody>
          <a:bodyPr wrap="square" lIns="0" tIns="0" rIns="0" bIns="0" rtlCol="0" anchor="t">
            <a:spAutoFit/>
          </a:bodyPr>
          <a:lstStyle/>
          <a:p>
            <a:pPr>
              <a:lnSpc>
                <a:spcPts val="11519"/>
              </a:lnSpc>
            </a:pPr>
            <a:r>
              <a:rPr lang="en-US" sz="8000">
                <a:solidFill>
                  <a:srgbClr val="142414"/>
                </a:solidFill>
                <a:latin typeface="Garamond" panose="02020404030301010803" pitchFamily="18" charset="0"/>
              </a:rPr>
              <a:t>Restroom Use – Utah Law</a:t>
            </a:r>
          </a:p>
        </p:txBody>
      </p:sp>
      <p:sp>
        <p:nvSpPr>
          <p:cNvPr id="3" name="Freeform 3"/>
          <p:cNvSpPr/>
          <p:nvPr/>
        </p:nvSpPr>
        <p:spPr>
          <a:xfrm rot="-4421762">
            <a:off x="10503853" y="39559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4478000" y="9041815"/>
            <a:ext cx="9410246" cy="692305"/>
          </a:xfrm>
          <a:prstGeom prst="rect">
            <a:avLst/>
          </a:prstGeom>
        </p:spPr>
        <p:txBody>
          <a:bodyPr lIns="0" tIns="0" rIns="0" bIns="0" rtlCol="0" anchor="t">
            <a:spAutoFit/>
          </a:bodyPr>
          <a:lstStyle/>
          <a:p>
            <a:pPr>
              <a:lnSpc>
                <a:spcPts val="6300"/>
              </a:lnSpc>
            </a:pPr>
            <a:r>
              <a:rPr lang="en-US" sz="2400">
                <a:solidFill>
                  <a:srgbClr val="142414"/>
                </a:solidFill>
                <a:latin typeface="Garamond" panose="02020404030301010803" pitchFamily="18" charset="0"/>
              </a:rPr>
              <a:t>— </a:t>
            </a:r>
            <a:r>
              <a:rPr lang="en-US" sz="2400" b="1">
                <a:latin typeface="Garamond" panose="02020404030301010803" pitchFamily="18" charset="0"/>
              </a:rPr>
              <a:t>63G-31-301</a:t>
            </a:r>
            <a:endParaRPr lang="en-US" sz="2400">
              <a:solidFill>
                <a:srgbClr val="142414"/>
              </a:solidFill>
              <a:latin typeface="Garamond" panose="02020404030301010803" pitchFamily="18" charset="0"/>
            </a:endParaRPr>
          </a:p>
        </p:txBody>
      </p:sp>
      <p:sp>
        <p:nvSpPr>
          <p:cNvPr id="7" name="TextBox 6">
            <a:extLst>
              <a:ext uri="{FF2B5EF4-FFF2-40B4-BE49-F238E27FC236}">
                <a16:creationId xmlns:a16="http://schemas.microsoft.com/office/drawing/2014/main" id="{62A7B70D-5FD0-490C-AF87-C182B12AD118}"/>
              </a:ext>
            </a:extLst>
          </p:cNvPr>
          <p:cNvSpPr txBox="1"/>
          <p:nvPr/>
        </p:nvSpPr>
        <p:spPr>
          <a:xfrm>
            <a:off x="1066800" y="2524697"/>
            <a:ext cx="16154400" cy="7478970"/>
          </a:xfrm>
          <a:prstGeom prst="rect">
            <a:avLst/>
          </a:prstGeom>
          <a:noFill/>
        </p:spPr>
        <p:txBody>
          <a:bodyPr wrap="square" rtlCol="0">
            <a:spAutoFit/>
          </a:bodyPr>
          <a:lstStyle/>
          <a:p>
            <a:r>
              <a:rPr lang="en-US" sz="3000" b="1">
                <a:latin typeface="Garamond" panose="02020404030301010803" pitchFamily="18" charset="0"/>
              </a:rPr>
              <a:t>Sex-designated privacy spaces in public schools.</a:t>
            </a:r>
          </a:p>
          <a:p>
            <a:endParaRPr lang="en-US" sz="3000" b="1">
              <a:latin typeface="Garamond" panose="02020404030301010803" pitchFamily="18" charset="0"/>
            </a:endParaRPr>
          </a:p>
          <a:p>
            <a:pPr marL="514350" indent="-514350">
              <a:buAutoNum type="arabicParenBoth"/>
            </a:pPr>
            <a:r>
              <a:rPr lang="en-US" sz="3000">
                <a:latin typeface="Garamond" panose="02020404030301010803" pitchFamily="18" charset="0"/>
              </a:rPr>
              <a:t>To preserve the individual privacy of male and female students in the public education system, a student may only access an operational sex-designated privacy space within a public school that is designated for student use </a:t>
            </a:r>
            <a:r>
              <a:rPr lang="en-US" sz="3000">
                <a:highlight>
                  <a:srgbClr val="FFFF00"/>
                </a:highlight>
                <a:latin typeface="Garamond" panose="02020404030301010803" pitchFamily="18" charset="0"/>
              </a:rPr>
              <a:t>if the student's sex </a:t>
            </a:r>
            <a:r>
              <a:rPr lang="en-US" sz="3000">
                <a:latin typeface="Garamond" panose="02020404030301010803" pitchFamily="18" charset="0"/>
              </a:rPr>
              <a:t>corresponds with the sex designation of the privacy space. . . .</a:t>
            </a:r>
          </a:p>
          <a:p>
            <a:pPr marL="514350" indent="-514350">
              <a:buAutoNum type="arabicParenBoth"/>
            </a:pPr>
            <a:endParaRPr lang="en-US" sz="3000">
              <a:latin typeface="Garamond" panose="02020404030301010803" pitchFamily="18" charset="0"/>
            </a:endParaRPr>
          </a:p>
          <a:p>
            <a:r>
              <a:rPr lang="en-US" sz="3000">
                <a:latin typeface="Garamond" panose="02020404030301010803" pitchFamily="18" charset="0"/>
              </a:rPr>
              <a:t>(4) [Acceptable evidence of an individual’s sex:]</a:t>
            </a:r>
          </a:p>
          <a:p>
            <a:r>
              <a:rPr lang="en-US" sz="3000">
                <a:latin typeface="Garamond" panose="02020404030301010803" pitchFamily="18" charset="0"/>
              </a:rPr>
              <a:t>	(a) the student's unamended birth certificate that corresponds with the sex designation of privacy space, 	  	      which may be supported with a review of any amendment history obtained under Section 26B-8-125; or</a:t>
            </a:r>
          </a:p>
          <a:p>
            <a:r>
              <a:rPr lang="en-US" sz="3000">
                <a:latin typeface="Garamond" panose="02020404030301010803" pitchFamily="18" charset="0"/>
              </a:rPr>
              <a:t>	(b) documentation of a medical treatment or procedure that is consistent only with the sex designation of the privacy space.</a:t>
            </a:r>
          </a:p>
          <a:p>
            <a:endParaRPr lang="en-US" sz="3000">
              <a:latin typeface="Garamond" panose="02020404030301010803" pitchFamily="18" charset="0"/>
            </a:endParaRPr>
          </a:p>
          <a:p>
            <a:r>
              <a:rPr lang="en-US" sz="3000">
                <a:latin typeface="Garamond" panose="02020404030301010803" pitchFamily="18" charset="0"/>
              </a:rPr>
              <a:t>(5) Subsection (1) does not apply to:</a:t>
            </a:r>
          </a:p>
          <a:p>
            <a:r>
              <a:rPr lang="en-US" sz="3000">
                <a:latin typeface="Garamond" panose="02020404030301010803" pitchFamily="18" charset="0"/>
              </a:rPr>
              <a:t>	(a) a unisex or single-occupant facility; or</a:t>
            </a:r>
          </a:p>
          <a:p>
            <a:r>
              <a:rPr lang="en-US" sz="3000">
                <a:latin typeface="Garamond" panose="02020404030301010803" pitchFamily="18" charset="0"/>
              </a:rPr>
              <a:t>	(b) an intersex individual.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4E00-927D-1EBB-20DF-13A289F18DFF}"/>
              </a:ext>
            </a:extLst>
          </p:cNvPr>
          <p:cNvSpPr>
            <a:spLocks noGrp="1"/>
          </p:cNvSpPr>
          <p:nvPr>
            <p:ph type="title"/>
          </p:nvPr>
        </p:nvSpPr>
        <p:spPr>
          <a:xfrm>
            <a:off x="457200" y="274638"/>
            <a:ext cx="15849600" cy="1143000"/>
          </a:xfrm>
        </p:spPr>
        <p:txBody>
          <a:bodyPr>
            <a:normAutofit/>
          </a:bodyPr>
          <a:lstStyle/>
          <a:p>
            <a:r>
              <a:rPr lang="en-US" sz="5400"/>
              <a:t>Legal Issues – Title IX Prohibition on Sex Discrimination</a:t>
            </a:r>
          </a:p>
        </p:txBody>
      </p:sp>
      <p:sp>
        <p:nvSpPr>
          <p:cNvPr id="3" name="Content Placeholder 2">
            <a:extLst>
              <a:ext uri="{FF2B5EF4-FFF2-40B4-BE49-F238E27FC236}">
                <a16:creationId xmlns:a16="http://schemas.microsoft.com/office/drawing/2014/main" id="{5B9BC73F-0F3D-9C68-A2D3-F34FE791BF07}"/>
              </a:ext>
            </a:extLst>
          </p:cNvPr>
          <p:cNvSpPr>
            <a:spLocks noGrp="1"/>
          </p:cNvSpPr>
          <p:nvPr>
            <p:ph idx="1"/>
          </p:nvPr>
        </p:nvSpPr>
        <p:spPr>
          <a:xfrm>
            <a:off x="1981200" y="1714500"/>
            <a:ext cx="13182600" cy="7620000"/>
          </a:xfrm>
        </p:spPr>
        <p:txBody>
          <a:bodyPr>
            <a:normAutofit/>
          </a:bodyPr>
          <a:lstStyle/>
          <a:p>
            <a:r>
              <a:rPr lang="en-US" sz="3600" i="1"/>
              <a:t>Bostock v. Clayton County</a:t>
            </a:r>
            <a:r>
              <a:rPr lang="en-US" sz="3600"/>
              <a:t>, 140 </a:t>
            </a:r>
            <a:r>
              <a:rPr lang="en-US" sz="3600" err="1"/>
              <a:t>S.Ct</a:t>
            </a:r>
            <a:r>
              <a:rPr lang="en-US" sz="3600"/>
              <a:t>. 1731 (2020), held that the prohibition of “discrimination based on sex” in Title VII (workplaces) of the 1964 Civil Rights Act included discrimination based on gender identity and sexual orientation</a:t>
            </a:r>
          </a:p>
          <a:p>
            <a:r>
              <a:rPr lang="en-US" sz="3600"/>
              <a:t>“Takes sex into account” </a:t>
            </a:r>
            <a:r>
              <a:rPr lang="en-US" sz="3600">
                <a:sym typeface="Wingdings" pitchFamily="2" charset="2"/>
              </a:rPr>
              <a:t></a:t>
            </a:r>
            <a:r>
              <a:rPr lang="en-US" sz="3600"/>
              <a:t> “But for” analysis of text</a:t>
            </a:r>
          </a:p>
          <a:p>
            <a:r>
              <a:rPr lang="en-US" sz="3600"/>
              <a:t>Decision did not address issues related to bathroom use</a:t>
            </a:r>
          </a:p>
          <a:p>
            <a:r>
              <a:rPr lang="en-US" sz="3600"/>
              <a:t>But DID settle the question of </a:t>
            </a:r>
            <a:r>
              <a:rPr lang="en-US" sz="3600" u="sng"/>
              <a:t>coverage</a:t>
            </a:r>
            <a:r>
              <a:rPr lang="en-US" sz="3600"/>
              <a:t>, i.e., that discrimination based on SO/GI is covered by the prohibition of sex discrimination under existing federal law</a:t>
            </a:r>
          </a:p>
          <a:p>
            <a:r>
              <a:rPr lang="en-US" sz="3600"/>
              <a:t>Nationwide application – all workplaces with 15 or more employees</a:t>
            </a:r>
          </a:p>
          <a:p>
            <a:r>
              <a:rPr lang="en-US" sz="3600"/>
              <a:t>In fact, there are now essentially no workplace cases involving bathroom issues except for religious organization employers</a:t>
            </a:r>
          </a:p>
        </p:txBody>
      </p:sp>
    </p:spTree>
    <p:extLst>
      <p:ext uri="{BB962C8B-B14F-4D97-AF65-F5344CB8AC3E}">
        <p14:creationId xmlns:p14="http://schemas.microsoft.com/office/powerpoint/2010/main" val="99644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62181-E5F5-A3A3-FABE-7F54E90F4A1F}"/>
              </a:ext>
            </a:extLst>
          </p:cNvPr>
          <p:cNvSpPr>
            <a:spLocks noGrp="1"/>
          </p:cNvSpPr>
          <p:nvPr>
            <p:ph type="title"/>
          </p:nvPr>
        </p:nvSpPr>
        <p:spPr>
          <a:xfrm>
            <a:off x="2895600" y="451757"/>
            <a:ext cx="9753600" cy="1143000"/>
          </a:xfrm>
        </p:spPr>
        <p:txBody>
          <a:bodyPr>
            <a:normAutofit/>
          </a:bodyPr>
          <a:lstStyle/>
          <a:p>
            <a:r>
              <a:rPr lang="en-US"/>
              <a:t>Why a Relatively Settled Issue</a:t>
            </a:r>
          </a:p>
        </p:txBody>
      </p:sp>
      <p:sp>
        <p:nvSpPr>
          <p:cNvPr id="3" name="Content Placeholder 2">
            <a:extLst>
              <a:ext uri="{FF2B5EF4-FFF2-40B4-BE49-F238E27FC236}">
                <a16:creationId xmlns:a16="http://schemas.microsoft.com/office/drawing/2014/main" id="{A3AC9911-D964-986A-0C02-BEF47142F22F}"/>
              </a:ext>
            </a:extLst>
          </p:cNvPr>
          <p:cNvSpPr>
            <a:spLocks noGrp="1"/>
          </p:cNvSpPr>
          <p:nvPr>
            <p:ph idx="1"/>
          </p:nvPr>
        </p:nvSpPr>
        <p:spPr>
          <a:xfrm>
            <a:off x="1905000" y="1866900"/>
            <a:ext cx="14478000" cy="7162800"/>
          </a:xfrm>
        </p:spPr>
        <p:txBody>
          <a:bodyPr>
            <a:normAutofit fontScale="85000" lnSpcReduction="20000"/>
          </a:bodyPr>
          <a:lstStyle/>
          <a:p>
            <a:pPr marL="0" indent="0">
              <a:buNone/>
            </a:pPr>
            <a:r>
              <a:rPr lang="en-US" sz="4300"/>
              <a:t>1.  	Most courts have held that </a:t>
            </a:r>
            <a:r>
              <a:rPr lang="en-US" sz="4300" i="1"/>
              <a:t>Bostock</a:t>
            </a:r>
            <a:r>
              <a:rPr lang="en-US" sz="4300"/>
              <a:t> controls interpretation of Title IX:</a:t>
            </a:r>
          </a:p>
          <a:p>
            <a:pPr marL="0" indent="0">
              <a:buNone/>
            </a:pPr>
            <a:r>
              <a:rPr lang="en-US" sz="4300"/>
              <a:t>Title IX (schools) also prohibits “discrimination based on sex”</a:t>
            </a:r>
          </a:p>
          <a:p>
            <a:pPr marL="0" indent="0">
              <a:buNone/>
            </a:pPr>
            <a:r>
              <a:rPr lang="en-US" sz="4300"/>
              <a:t>Same statutory language </a:t>
            </a:r>
            <a:r>
              <a:rPr lang="en-US" sz="4300">
                <a:sym typeface="Wingdings" pitchFamily="2" charset="2"/>
              </a:rPr>
              <a:t> same but-for test</a:t>
            </a:r>
            <a:endParaRPr lang="en-US" sz="4300"/>
          </a:p>
          <a:p>
            <a:pPr marL="0" indent="0">
              <a:buNone/>
            </a:pPr>
            <a:endParaRPr lang="en-US" sz="4300"/>
          </a:p>
          <a:p>
            <a:pPr marL="0" indent="0">
              <a:buNone/>
            </a:pPr>
            <a:r>
              <a:rPr lang="en-US" sz="4300"/>
              <a:t>2.	Does a bathroom restriction violate the Constitution?</a:t>
            </a:r>
          </a:p>
          <a:p>
            <a:pPr marL="0" indent="0">
              <a:buNone/>
            </a:pPr>
            <a:r>
              <a:rPr lang="en-US" sz="4300"/>
              <a:t>Courts generally interpret whether a law that differentiates based on sex violates the Constitution (the Equal Protection Clause of the Fourteenth Amendment) so that it produces the same outcome as the test used for statutory provisions (Title VII or Title IX). Example: the public sector employee.</a:t>
            </a:r>
          </a:p>
          <a:p>
            <a:pPr marL="0" indent="0">
              <a:buNone/>
            </a:pPr>
            <a:r>
              <a:rPr lang="en-US" sz="4300"/>
              <a:t>Most courts have held that a restriction on bathroom use based on gender identity is a form of sex discrimination under the Constitution as well as under Title IX.</a:t>
            </a:r>
          </a:p>
          <a:p>
            <a:endParaRPr lang="en-US"/>
          </a:p>
        </p:txBody>
      </p:sp>
    </p:spTree>
    <p:extLst>
      <p:ext uri="{BB962C8B-B14F-4D97-AF65-F5344CB8AC3E}">
        <p14:creationId xmlns:p14="http://schemas.microsoft.com/office/powerpoint/2010/main" val="346799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E82E-89CF-A289-670C-540223316B79}"/>
              </a:ext>
            </a:extLst>
          </p:cNvPr>
          <p:cNvSpPr>
            <a:spLocks noGrp="1"/>
          </p:cNvSpPr>
          <p:nvPr>
            <p:ph type="title"/>
          </p:nvPr>
        </p:nvSpPr>
        <p:spPr>
          <a:xfrm>
            <a:off x="457200" y="274638"/>
            <a:ext cx="14325600" cy="1744662"/>
          </a:xfrm>
        </p:spPr>
        <p:txBody>
          <a:bodyPr>
            <a:normAutofit/>
          </a:bodyPr>
          <a:lstStyle/>
          <a:p>
            <a:r>
              <a:rPr lang="en-US" sz="5400"/>
              <a:t>AND – A Critical Underlying Issue :</a:t>
            </a:r>
            <a:br>
              <a:rPr lang="en-US" sz="5400"/>
            </a:br>
            <a:r>
              <a:rPr lang="en-US" sz="5400"/>
              <a:t>Should a Preliminary Injunction Be Granted?</a:t>
            </a:r>
          </a:p>
        </p:txBody>
      </p:sp>
      <p:sp>
        <p:nvSpPr>
          <p:cNvPr id="3" name="Content Placeholder 2">
            <a:extLst>
              <a:ext uri="{FF2B5EF4-FFF2-40B4-BE49-F238E27FC236}">
                <a16:creationId xmlns:a16="http://schemas.microsoft.com/office/drawing/2014/main" id="{85D7E455-B95B-24EF-52E2-B3D0E5941A40}"/>
              </a:ext>
            </a:extLst>
          </p:cNvPr>
          <p:cNvSpPr>
            <a:spLocks noGrp="1"/>
          </p:cNvSpPr>
          <p:nvPr>
            <p:ph idx="1"/>
          </p:nvPr>
        </p:nvSpPr>
        <p:spPr>
          <a:xfrm>
            <a:off x="1600200" y="2628900"/>
            <a:ext cx="13792200" cy="6324600"/>
          </a:xfrm>
        </p:spPr>
        <p:txBody>
          <a:bodyPr>
            <a:noAutofit/>
          </a:bodyPr>
          <a:lstStyle/>
          <a:p>
            <a:pPr marL="0" indent="0">
              <a:buNone/>
            </a:pPr>
            <a:r>
              <a:rPr lang="en-US" sz="4000"/>
              <a:t>Preliminary injunction can be granted relatively quickly after a case is filed, often on the basis of affidavits.</a:t>
            </a:r>
          </a:p>
          <a:p>
            <a:pPr marL="0" indent="0">
              <a:buNone/>
            </a:pPr>
            <a:r>
              <a:rPr lang="en-US" sz="4000" u="sng"/>
              <a:t>Criteria</a:t>
            </a:r>
          </a:p>
          <a:p>
            <a:r>
              <a:rPr lang="en-US" sz="4000"/>
              <a:t>Likelihood of success on the merits</a:t>
            </a:r>
          </a:p>
          <a:p>
            <a:r>
              <a:rPr lang="en-US" sz="4000"/>
              <a:t>Likelihood of irreparable harm</a:t>
            </a:r>
          </a:p>
          <a:p>
            <a:r>
              <a:rPr lang="en-US" sz="4000"/>
              <a:t>Balance of the equities</a:t>
            </a:r>
          </a:p>
          <a:p>
            <a:r>
              <a:rPr lang="en-US" sz="4000"/>
              <a:t>Public interest</a:t>
            </a:r>
          </a:p>
          <a:p>
            <a:pPr marL="0" indent="0">
              <a:buNone/>
            </a:pPr>
            <a:r>
              <a:rPr lang="en-US" sz="4000"/>
              <a:t>Preliminary injunction will remain in effect until the trial court completes the adjudication of the case on its merits</a:t>
            </a:r>
          </a:p>
        </p:txBody>
      </p:sp>
    </p:spTree>
    <p:extLst>
      <p:ext uri="{BB962C8B-B14F-4D97-AF65-F5344CB8AC3E}">
        <p14:creationId xmlns:p14="http://schemas.microsoft.com/office/powerpoint/2010/main" val="1654598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TextBox 2"/>
          <p:cNvSpPr txBox="1"/>
          <p:nvPr/>
        </p:nvSpPr>
        <p:spPr>
          <a:xfrm>
            <a:off x="799500" y="1858295"/>
            <a:ext cx="4804295" cy="1984454"/>
          </a:xfrm>
          <a:prstGeom prst="rect">
            <a:avLst/>
          </a:prstGeom>
        </p:spPr>
        <p:txBody>
          <a:bodyPr wrap="square" lIns="0" tIns="0" rIns="0" bIns="0" rtlCol="0" anchor="t">
            <a:spAutoFit/>
          </a:bodyPr>
          <a:lstStyle/>
          <a:p>
            <a:pPr>
              <a:lnSpc>
                <a:spcPts val="7799"/>
              </a:lnSpc>
            </a:pPr>
            <a:r>
              <a:rPr lang="en-US" sz="6499">
                <a:solidFill>
                  <a:srgbClr val="FFFFFF"/>
                </a:solidFill>
                <a:latin typeface="Garamond"/>
              </a:rPr>
              <a:t>Restroom Laws</a:t>
            </a:r>
          </a:p>
        </p:txBody>
      </p:sp>
      <p:sp>
        <p:nvSpPr>
          <p:cNvPr id="4" name="TextBox 4"/>
          <p:cNvSpPr txBox="1"/>
          <p:nvPr/>
        </p:nvSpPr>
        <p:spPr>
          <a:xfrm>
            <a:off x="1121780" y="5364410"/>
            <a:ext cx="3455295" cy="1176861"/>
          </a:xfrm>
          <a:prstGeom prst="rect">
            <a:avLst/>
          </a:prstGeom>
        </p:spPr>
        <p:txBody>
          <a:bodyPr lIns="0" tIns="0" rIns="0" bIns="0" rtlCol="0" anchor="t">
            <a:spAutoFit/>
          </a:bodyPr>
          <a:lstStyle/>
          <a:p>
            <a:pPr marL="591186" lvl="1" indent="-342900">
              <a:lnSpc>
                <a:spcPts val="3013"/>
              </a:lnSpc>
              <a:buFont typeface="Arial" panose="020B0604020202020204" pitchFamily="34" charset="0"/>
              <a:buChar char="•"/>
            </a:pPr>
            <a:r>
              <a:rPr lang="en-US" sz="2300">
                <a:solidFill>
                  <a:srgbClr val="FFFFFF"/>
                </a:solidFill>
                <a:latin typeface="TT Commons Pro"/>
              </a:rPr>
              <a:t>No statewide restroom laws enacted</a:t>
            </a:r>
          </a:p>
          <a:p>
            <a:pPr marL="0" lvl="0" indent="0" algn="ctr">
              <a:lnSpc>
                <a:spcPts val="3450"/>
              </a:lnSpc>
            </a:pPr>
            <a:endParaRPr lang="en-US" sz="2300">
              <a:solidFill>
                <a:srgbClr val="FFFFFF"/>
              </a:solidFill>
              <a:latin typeface="TT Commons Pro"/>
            </a:endParaRPr>
          </a:p>
        </p:txBody>
      </p:sp>
      <p:sp>
        <p:nvSpPr>
          <p:cNvPr id="7" name="TextBox 7"/>
          <p:cNvSpPr txBox="1"/>
          <p:nvPr/>
        </p:nvSpPr>
        <p:spPr>
          <a:xfrm>
            <a:off x="1370695" y="6612589"/>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Restroom law(s) enacted and </a:t>
            </a:r>
            <a:r>
              <a:rPr lang="en-US" sz="2300" u="sng">
                <a:solidFill>
                  <a:srgbClr val="FFFFFF"/>
                </a:solidFill>
                <a:latin typeface="TT Commons Pro"/>
              </a:rPr>
              <a:t>unchallenged</a:t>
            </a:r>
          </a:p>
        </p:txBody>
      </p:sp>
      <p:sp>
        <p:nvSpPr>
          <p:cNvPr id="10" name="TextBox 10"/>
          <p:cNvSpPr txBox="1"/>
          <p:nvPr/>
        </p:nvSpPr>
        <p:spPr>
          <a:xfrm>
            <a:off x="1370695" y="8062932"/>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Restroom law(s) enacted and </a:t>
            </a:r>
            <a:r>
              <a:rPr lang="en-US" sz="2300" u="sng">
                <a:solidFill>
                  <a:srgbClr val="FFFFFF"/>
                </a:solidFill>
                <a:latin typeface="TT Commons Pro"/>
              </a:rPr>
              <a:t>challenged</a:t>
            </a:r>
          </a:p>
        </p:txBody>
      </p:sp>
      <p:pic>
        <p:nvPicPr>
          <p:cNvPr id="19" name="Picture 18">
            <a:extLst>
              <a:ext uri="{FF2B5EF4-FFF2-40B4-BE49-F238E27FC236}">
                <a16:creationId xmlns:a16="http://schemas.microsoft.com/office/drawing/2014/main" id="{745387B2-3436-46E6-BB03-31B2BF77F9D6}"/>
              </a:ext>
            </a:extLst>
          </p:cNvPr>
          <p:cNvPicPr>
            <a:picLocks noChangeAspect="1"/>
          </p:cNvPicPr>
          <p:nvPr/>
        </p:nvPicPr>
        <p:blipFill>
          <a:blip r:embed="rId2"/>
          <a:stretch>
            <a:fillRect/>
          </a:stretch>
        </p:blipFill>
        <p:spPr>
          <a:xfrm>
            <a:off x="825131" y="5349169"/>
            <a:ext cx="401735" cy="376626"/>
          </a:xfrm>
          <a:prstGeom prst="rect">
            <a:avLst/>
          </a:prstGeom>
        </p:spPr>
      </p:pic>
      <p:pic>
        <p:nvPicPr>
          <p:cNvPr id="20" name="Picture 19">
            <a:extLst>
              <a:ext uri="{FF2B5EF4-FFF2-40B4-BE49-F238E27FC236}">
                <a16:creationId xmlns:a16="http://schemas.microsoft.com/office/drawing/2014/main" id="{AD5E69F5-B643-44F5-9919-00EEACF1D74E}"/>
              </a:ext>
            </a:extLst>
          </p:cNvPr>
          <p:cNvPicPr>
            <a:picLocks noChangeAspect="1"/>
          </p:cNvPicPr>
          <p:nvPr/>
        </p:nvPicPr>
        <p:blipFill>
          <a:blip r:embed="rId3"/>
          <a:stretch>
            <a:fillRect/>
          </a:stretch>
        </p:blipFill>
        <p:spPr>
          <a:xfrm>
            <a:off x="799500" y="6643174"/>
            <a:ext cx="401735" cy="376626"/>
          </a:xfrm>
          <a:prstGeom prst="rect">
            <a:avLst/>
          </a:prstGeom>
        </p:spPr>
      </p:pic>
      <p:pic>
        <p:nvPicPr>
          <p:cNvPr id="21" name="Picture 20">
            <a:extLst>
              <a:ext uri="{FF2B5EF4-FFF2-40B4-BE49-F238E27FC236}">
                <a16:creationId xmlns:a16="http://schemas.microsoft.com/office/drawing/2014/main" id="{0FA903F1-C809-4E47-99AD-A66D6AC28595}"/>
              </a:ext>
            </a:extLst>
          </p:cNvPr>
          <p:cNvPicPr>
            <a:picLocks noChangeAspect="1"/>
          </p:cNvPicPr>
          <p:nvPr/>
        </p:nvPicPr>
        <p:blipFill>
          <a:blip r:embed="rId4"/>
          <a:stretch>
            <a:fillRect/>
          </a:stretch>
        </p:blipFill>
        <p:spPr>
          <a:xfrm>
            <a:off x="799500" y="8106068"/>
            <a:ext cx="401734" cy="384994"/>
          </a:xfrm>
          <a:prstGeom prst="rect">
            <a:avLst/>
          </a:prstGeom>
        </p:spPr>
      </p:pic>
      <p:pic>
        <p:nvPicPr>
          <p:cNvPr id="5" name="Picture 4">
            <a:extLst>
              <a:ext uri="{FF2B5EF4-FFF2-40B4-BE49-F238E27FC236}">
                <a16:creationId xmlns:a16="http://schemas.microsoft.com/office/drawing/2014/main" id="{D90297E0-7D62-4AC2-A302-C9441C3844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5450" y="570892"/>
            <a:ext cx="13292550" cy="10271516"/>
          </a:xfrm>
          <a:prstGeom prst="rect">
            <a:avLst/>
          </a:prstGeom>
        </p:spPr>
      </p:pic>
    </p:spTree>
    <p:extLst>
      <p:ext uri="{BB962C8B-B14F-4D97-AF65-F5344CB8AC3E}">
        <p14:creationId xmlns:p14="http://schemas.microsoft.com/office/powerpoint/2010/main" val="292066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05B175-F764-4301-BDA4-D791DA6577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687107"/>
            <a:ext cx="10257572" cy="8912785"/>
          </a:xfrm>
          <a:prstGeom prst="rect">
            <a:avLst/>
          </a:prstGeom>
        </p:spPr>
      </p:pic>
      <p:sp>
        <p:nvSpPr>
          <p:cNvPr id="2" name="TextBox 2"/>
          <p:cNvSpPr txBox="1"/>
          <p:nvPr/>
        </p:nvSpPr>
        <p:spPr>
          <a:xfrm>
            <a:off x="1371600" y="4762500"/>
            <a:ext cx="7162800" cy="4001095"/>
          </a:xfrm>
          <a:prstGeom prst="rect">
            <a:avLst/>
          </a:prstGeom>
        </p:spPr>
        <p:txBody>
          <a:bodyPr wrap="square" lIns="0" tIns="0" rIns="0" bIns="0" rtlCol="0" anchor="t">
            <a:spAutoFit/>
          </a:bodyPr>
          <a:lstStyle/>
          <a:p>
            <a:pPr>
              <a:lnSpc>
                <a:spcPts val="7799"/>
              </a:lnSpc>
            </a:pPr>
            <a:r>
              <a:rPr lang="en-US" sz="8000" b="1" u="sng">
                <a:solidFill>
                  <a:srgbClr val="FFFFFF"/>
                </a:solidFill>
                <a:latin typeface="Garamond" panose="02020404030301010803" pitchFamily="18" charset="0"/>
              </a:rPr>
              <a:t>Restroom Laws</a:t>
            </a:r>
            <a:r>
              <a:rPr lang="en-US" sz="8000" b="1">
                <a:solidFill>
                  <a:srgbClr val="FFFFFF"/>
                </a:solidFill>
                <a:latin typeface="Garamond" panose="02020404030301010803" pitchFamily="18" charset="0"/>
              </a:rPr>
              <a:t>: </a:t>
            </a:r>
          </a:p>
          <a:p>
            <a:pPr>
              <a:lnSpc>
                <a:spcPts val="7799"/>
              </a:lnSpc>
            </a:pPr>
            <a:r>
              <a:rPr lang="en-US" sz="6600">
                <a:solidFill>
                  <a:srgbClr val="FFFFFF"/>
                </a:solidFill>
                <a:latin typeface="Garamond" panose="02020404030301010803" pitchFamily="18" charset="0"/>
              </a:rPr>
              <a:t>% of US Population Living in a State Where…</a:t>
            </a:r>
          </a:p>
        </p:txBody>
      </p:sp>
    </p:spTree>
    <p:extLst>
      <p:ext uri="{BB962C8B-B14F-4D97-AF65-F5344CB8AC3E}">
        <p14:creationId xmlns:p14="http://schemas.microsoft.com/office/powerpoint/2010/main" val="11628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005215">
            <a:off x="7529309" y="3196584"/>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67515" y="1575001"/>
            <a:ext cx="8444715" cy="4424288"/>
          </a:xfrm>
          <a:prstGeom prst="rect">
            <a:avLst/>
          </a:prstGeom>
        </p:spPr>
        <p:txBody>
          <a:bodyPr wrap="square" lIns="0" tIns="0" rIns="0" bIns="0" rtlCol="0" anchor="t">
            <a:spAutoFit/>
          </a:bodyPr>
          <a:lstStyle/>
          <a:p>
            <a:pPr>
              <a:lnSpc>
                <a:spcPts val="11519"/>
              </a:lnSpc>
            </a:pPr>
            <a:r>
              <a:rPr lang="en-US" sz="9600">
                <a:solidFill>
                  <a:srgbClr val="FFFFFF"/>
                </a:solidFill>
                <a:latin typeface="Garamond Light"/>
              </a:rPr>
              <a:t>Focus Case: AC v. Metropolitan  School District</a:t>
            </a:r>
          </a:p>
        </p:txBody>
      </p:sp>
      <p:sp>
        <p:nvSpPr>
          <p:cNvPr id="8" name="TextBox 8"/>
          <p:cNvSpPr txBox="1"/>
          <p:nvPr/>
        </p:nvSpPr>
        <p:spPr>
          <a:xfrm>
            <a:off x="10210802" y="571500"/>
            <a:ext cx="7062339" cy="9292544"/>
          </a:xfrm>
          <a:prstGeom prst="rect">
            <a:avLst/>
          </a:prstGeom>
        </p:spPr>
        <p:txBody>
          <a:bodyPr wrap="square" lIns="0" tIns="0" rIns="0" bIns="0" rtlCol="0" anchor="t">
            <a:spAutoFit/>
          </a:bodyPr>
          <a:lstStyle/>
          <a:p>
            <a:pPr marL="342900" marR="0" lvl="0" indent="-342900">
              <a:spcBef>
                <a:spcPts val="0"/>
              </a:spcBef>
              <a:spcAft>
                <a:spcPts val="0"/>
              </a:spcAft>
              <a:buFont typeface="Wingdings" pitchFamily="2" charset="2"/>
              <a:buChar char="§"/>
              <a:tabLst>
                <a:tab pos="457200" algn="l"/>
              </a:tabLst>
            </a:pPr>
            <a:r>
              <a:rPr lang="en-US" sz="4400" kern="100">
                <a:effectLst/>
                <a:latin typeface="Aptos" panose="020B0004020202020204" pitchFamily="34" charset="0"/>
                <a:ea typeface="Aptos" panose="020B0004020202020204" pitchFamily="34" charset="0"/>
                <a:cs typeface="Times New Roman" panose="02020603050405020304" pitchFamily="18" charset="0"/>
              </a:rPr>
              <a:t>Transgender student sued Indiana school district.</a:t>
            </a:r>
          </a:p>
          <a:p>
            <a:pPr marL="342900" marR="0" lvl="0" indent="-342900">
              <a:spcBef>
                <a:spcPts val="0"/>
              </a:spcBef>
              <a:spcAft>
                <a:spcPts val="0"/>
              </a:spcAft>
              <a:buFont typeface="Wingdings" pitchFamily="2" charset="2"/>
              <a:buChar char="§"/>
              <a:tabLst>
                <a:tab pos="457200" algn="l"/>
              </a:tabLst>
            </a:pPr>
            <a:r>
              <a:rPr lang="en-US" sz="4400" kern="100">
                <a:effectLst/>
                <a:latin typeface="Aptos" panose="020B0004020202020204" pitchFamily="34" charset="0"/>
                <a:ea typeface="Aptos" panose="020B0004020202020204" pitchFamily="34" charset="0"/>
                <a:cs typeface="Times New Roman" panose="02020603050405020304" pitchFamily="18" charset="0"/>
              </a:rPr>
              <a:t>Federal District Court granted preliminary injunction for Plaintiff. </a:t>
            </a:r>
          </a:p>
          <a:p>
            <a:pPr marL="342900" marR="0" lvl="0" indent="-342900">
              <a:spcBef>
                <a:spcPts val="0"/>
              </a:spcBef>
              <a:spcAft>
                <a:spcPts val="0"/>
              </a:spcAft>
              <a:buFont typeface="Wingdings" pitchFamily="2" charset="2"/>
              <a:buChar char="§"/>
              <a:tabLst>
                <a:tab pos="457200" algn="l"/>
              </a:tabLst>
            </a:pPr>
            <a:r>
              <a:rPr lang="en-US" sz="4400" kern="100">
                <a:effectLst/>
                <a:latin typeface="Aptos" panose="020B0004020202020204" pitchFamily="34" charset="0"/>
                <a:ea typeface="Aptos" panose="020B0004020202020204" pitchFamily="34" charset="0"/>
                <a:cs typeface="Times New Roman" panose="02020603050405020304" pitchFamily="18" charset="0"/>
              </a:rPr>
              <a:t>7</a:t>
            </a:r>
            <a:r>
              <a:rPr lang="en-US" sz="44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US" sz="4400" kern="100">
                <a:effectLst/>
                <a:latin typeface="Aptos" panose="020B0004020202020204" pitchFamily="34" charset="0"/>
                <a:ea typeface="Aptos" panose="020B0004020202020204" pitchFamily="34" charset="0"/>
                <a:cs typeface="Times New Roman" panose="02020603050405020304" pitchFamily="18" charset="0"/>
              </a:rPr>
              <a:t> Circuit Court of Appeals affirmed. 75 F.4</a:t>
            </a:r>
            <a:r>
              <a:rPr lang="en-US" sz="4400" kern="100" baseline="30000">
                <a:effectLst/>
                <a:latin typeface="Aptos" panose="020B0004020202020204" pitchFamily="34" charset="0"/>
                <a:ea typeface="Aptos" panose="020B0004020202020204" pitchFamily="34" charset="0"/>
                <a:cs typeface="Times New Roman" panose="02020603050405020304" pitchFamily="18" charset="0"/>
              </a:rPr>
              <a:t>th</a:t>
            </a:r>
            <a:r>
              <a:rPr lang="en-US" sz="4400" kern="100">
                <a:effectLst/>
                <a:latin typeface="Aptos" panose="020B0004020202020204" pitchFamily="34" charset="0"/>
                <a:ea typeface="Aptos" panose="020B0004020202020204" pitchFamily="34" charset="0"/>
                <a:cs typeface="Times New Roman" panose="02020603050405020304" pitchFamily="18" charset="0"/>
              </a:rPr>
              <a:t> 760</a:t>
            </a:r>
          </a:p>
          <a:p>
            <a:pPr marL="342900" marR="0" lvl="0" indent="-342900">
              <a:spcBef>
                <a:spcPts val="0"/>
              </a:spcBef>
              <a:spcAft>
                <a:spcPts val="0"/>
              </a:spcAft>
              <a:buFont typeface="Wingdings" pitchFamily="2" charset="2"/>
              <a:buChar char="§"/>
              <a:tabLst>
                <a:tab pos="457200" algn="l"/>
              </a:tabLst>
            </a:pPr>
            <a:r>
              <a:rPr lang="en-US" sz="4400" kern="100">
                <a:effectLst/>
                <a:latin typeface="Aptos" panose="020B0004020202020204" pitchFamily="34" charset="0"/>
                <a:ea typeface="Aptos" panose="020B0004020202020204" pitchFamily="34" charset="0"/>
                <a:cs typeface="Times New Roman" panose="02020603050405020304" pitchFamily="18" charset="0"/>
              </a:rPr>
              <a:t>School district sought review in Supreme Court. </a:t>
            </a:r>
          </a:p>
          <a:p>
            <a:pPr marL="342900" marR="0" lvl="0" indent="-342900">
              <a:spcBef>
                <a:spcPts val="0"/>
              </a:spcBef>
              <a:spcAft>
                <a:spcPts val="0"/>
              </a:spcAft>
              <a:buFont typeface="Wingdings" pitchFamily="2" charset="2"/>
              <a:buChar char="§"/>
              <a:tabLst>
                <a:tab pos="457200" algn="l"/>
              </a:tabLst>
            </a:pPr>
            <a:r>
              <a:rPr lang="en-US" sz="4400" kern="100">
                <a:effectLst/>
                <a:latin typeface="Aptos" panose="020B0004020202020204" pitchFamily="34" charset="0"/>
                <a:ea typeface="Aptos" panose="020B0004020202020204" pitchFamily="34" charset="0"/>
                <a:cs typeface="Times New Roman" panose="02020603050405020304" pitchFamily="18" charset="0"/>
              </a:rPr>
              <a:t>Cert denied 1/16/2024 on question of whether there should be only one nation-wide policy</a:t>
            </a:r>
          </a:p>
          <a:p>
            <a:pPr>
              <a:lnSpc>
                <a:spcPts val="4199"/>
              </a:lnSpc>
            </a:pPr>
            <a:endParaRPr lang="en-US" sz="2799" u="sng">
              <a:solidFill>
                <a:srgbClr val="0000FF"/>
              </a:solidFill>
              <a:latin typeface="TT Commons Pro"/>
              <a:hlinkClick r:id="rId6" action="ppaction://hlinksldjump">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6395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Freeform 2"/>
          <p:cNvSpPr/>
          <p:nvPr/>
        </p:nvSpPr>
        <p:spPr>
          <a:xfrm>
            <a:off x="7162800" y="-3771900"/>
            <a:ext cx="8857785" cy="8525618"/>
          </a:xfrm>
          <a:custGeom>
            <a:avLst/>
            <a:gdLst/>
            <a:ahLst/>
            <a:cxnLst/>
            <a:rect l="l" t="t" r="r" b="b"/>
            <a:pathLst>
              <a:path w="8857785" h="8525618">
                <a:moveTo>
                  <a:pt x="0" y="0"/>
                </a:moveTo>
                <a:lnTo>
                  <a:pt x="8857785" y="0"/>
                </a:lnTo>
                <a:lnTo>
                  <a:pt x="8857785" y="8525619"/>
                </a:lnTo>
                <a:lnTo>
                  <a:pt x="0" y="8525619"/>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243551">
            <a:off x="6558583" y="5192288"/>
            <a:ext cx="5915271" cy="9375789"/>
          </a:xfrm>
          <a:custGeom>
            <a:avLst/>
            <a:gdLst/>
            <a:ahLst/>
            <a:cxnLst/>
            <a:rect l="l" t="t" r="r" b="b"/>
            <a:pathLst>
              <a:path w="5915271" h="9375789">
                <a:moveTo>
                  <a:pt x="0" y="0"/>
                </a:moveTo>
                <a:lnTo>
                  <a:pt x="5915270" y="0"/>
                </a:lnTo>
                <a:lnTo>
                  <a:pt x="5915270"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373988" y="3349910"/>
            <a:ext cx="10802838" cy="3077637"/>
          </a:xfrm>
          <a:prstGeom prst="rect">
            <a:avLst/>
          </a:prstGeom>
        </p:spPr>
        <p:txBody>
          <a:bodyPr wrap="square" lIns="0" tIns="0" rIns="0" bIns="0" rtlCol="0" anchor="t">
            <a:spAutoFit/>
          </a:bodyPr>
          <a:lstStyle/>
          <a:p>
            <a:pPr>
              <a:lnSpc>
                <a:spcPts val="11519"/>
              </a:lnSpc>
            </a:pPr>
            <a:r>
              <a:rPr lang="en-US" sz="13800" b="1">
                <a:solidFill>
                  <a:srgbClr val="FFFFFF"/>
                </a:solidFill>
                <a:latin typeface="Garamond" panose="02020404030301010803" pitchFamily="18" charset="0"/>
              </a:rPr>
              <a:t>II. (B) Sports Restrictions</a:t>
            </a:r>
          </a:p>
        </p:txBody>
      </p:sp>
    </p:spTree>
    <p:extLst>
      <p:ext uri="{BB962C8B-B14F-4D97-AF65-F5344CB8AC3E}">
        <p14:creationId xmlns:p14="http://schemas.microsoft.com/office/powerpoint/2010/main" val="3287878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5B6872-9EB1-40EC-A5D0-59090B07F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900" y="114300"/>
            <a:ext cx="12776200" cy="9582151"/>
          </a:xfrm>
          <a:prstGeom prst="rect">
            <a:avLst/>
          </a:prstGeom>
        </p:spPr>
      </p:pic>
    </p:spTree>
    <p:extLst>
      <p:ext uri="{BB962C8B-B14F-4D97-AF65-F5344CB8AC3E}">
        <p14:creationId xmlns:p14="http://schemas.microsoft.com/office/powerpoint/2010/main" val="331928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sp>
        <p:nvSpPr>
          <p:cNvPr id="2" name="TextBox 2"/>
          <p:cNvSpPr txBox="1"/>
          <p:nvPr/>
        </p:nvSpPr>
        <p:spPr>
          <a:xfrm>
            <a:off x="1066800" y="495300"/>
            <a:ext cx="17754600" cy="1394036"/>
          </a:xfrm>
          <a:prstGeom prst="rect">
            <a:avLst/>
          </a:prstGeom>
        </p:spPr>
        <p:txBody>
          <a:bodyPr wrap="square" lIns="0" tIns="0" rIns="0" bIns="0" rtlCol="0" anchor="t">
            <a:spAutoFit/>
          </a:bodyPr>
          <a:lstStyle/>
          <a:p>
            <a:pPr>
              <a:lnSpc>
                <a:spcPts val="11519"/>
              </a:lnSpc>
            </a:pPr>
            <a:r>
              <a:rPr lang="en-US" sz="8000">
                <a:solidFill>
                  <a:srgbClr val="142414"/>
                </a:solidFill>
                <a:latin typeface="Garamond" panose="02020404030301010803" pitchFamily="18" charset="0"/>
              </a:rPr>
              <a:t>Sports – Idaho Law</a:t>
            </a:r>
          </a:p>
        </p:txBody>
      </p:sp>
      <p:sp>
        <p:nvSpPr>
          <p:cNvPr id="3" name="Freeform 3"/>
          <p:cNvSpPr/>
          <p:nvPr/>
        </p:nvSpPr>
        <p:spPr>
          <a:xfrm rot="-4421762">
            <a:off x="10503853" y="3955943"/>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9753600" y="9416757"/>
            <a:ext cx="3733800" cy="749885"/>
          </a:xfrm>
          <a:prstGeom prst="rect">
            <a:avLst/>
          </a:prstGeom>
        </p:spPr>
        <p:txBody>
          <a:bodyPr wrap="square" lIns="0" tIns="0" rIns="0" bIns="0" rtlCol="0" anchor="t">
            <a:spAutoFit/>
          </a:bodyPr>
          <a:lstStyle/>
          <a:p>
            <a:pPr>
              <a:lnSpc>
                <a:spcPts val="6300"/>
              </a:lnSpc>
            </a:pPr>
            <a:r>
              <a:rPr lang="en-US" sz="3600">
                <a:solidFill>
                  <a:srgbClr val="142414"/>
                </a:solidFill>
                <a:latin typeface="Garamond" panose="02020404030301010803" pitchFamily="18" charset="0"/>
              </a:rPr>
              <a:t>— ID HB 500</a:t>
            </a:r>
          </a:p>
        </p:txBody>
      </p:sp>
      <p:sp>
        <p:nvSpPr>
          <p:cNvPr id="7" name="TextBox 6">
            <a:extLst>
              <a:ext uri="{FF2B5EF4-FFF2-40B4-BE49-F238E27FC236}">
                <a16:creationId xmlns:a16="http://schemas.microsoft.com/office/drawing/2014/main" id="{62A7B70D-5FD0-490C-AF87-C182B12AD118}"/>
              </a:ext>
            </a:extLst>
          </p:cNvPr>
          <p:cNvSpPr txBox="1"/>
          <p:nvPr/>
        </p:nvSpPr>
        <p:spPr>
          <a:xfrm>
            <a:off x="1371600" y="1863826"/>
            <a:ext cx="15849600" cy="7294305"/>
          </a:xfrm>
          <a:prstGeom prst="rect">
            <a:avLst/>
          </a:prstGeom>
          <a:noFill/>
        </p:spPr>
        <p:txBody>
          <a:bodyPr wrap="square" rtlCol="0">
            <a:spAutoFit/>
          </a:bodyPr>
          <a:lstStyle/>
          <a:p>
            <a:r>
              <a:rPr lang="en-US" sz="2800">
                <a:latin typeface="Garamond" panose="02020404030301010803" pitchFamily="18" charset="0"/>
              </a:rPr>
              <a:t>(</a:t>
            </a:r>
            <a:r>
              <a:rPr lang="en-US" sz="3600">
                <a:latin typeface="Garamond" panose="02020404030301010803" pitchFamily="18" charset="0"/>
              </a:rPr>
              <a:t>1) Interscholastic, intercollegiate, intramural, or club athletic teams or sports that are sponsored by a public school or any school that is a member of the Idaho high school activities association or a public institution of higher education or any higher education institution that is a member of the national collegiate athletic association (NCAA) . . . shall be expressly designated as one (1) of the following based on biological sex:</a:t>
            </a:r>
          </a:p>
          <a:p>
            <a:r>
              <a:rPr lang="en-US" sz="3600">
                <a:latin typeface="Garamond" panose="02020404030301010803" pitchFamily="18" charset="0"/>
              </a:rPr>
              <a:t>	(a) Males, men, or boys;</a:t>
            </a:r>
          </a:p>
          <a:p>
            <a:r>
              <a:rPr lang="en-US" sz="3600">
                <a:latin typeface="Garamond" panose="02020404030301010803" pitchFamily="18" charset="0"/>
              </a:rPr>
              <a:t>	(b) Females, women, or girls; or</a:t>
            </a:r>
          </a:p>
          <a:p>
            <a:r>
              <a:rPr lang="en-US" sz="3600">
                <a:latin typeface="Garamond" panose="02020404030301010803" pitchFamily="18" charset="0"/>
              </a:rPr>
              <a:t>	(c) Coed or mixed.</a:t>
            </a:r>
          </a:p>
          <a:p>
            <a:r>
              <a:rPr lang="en-US" sz="3600">
                <a:latin typeface="Garamond" panose="02020404030301010803" pitchFamily="18" charset="0"/>
              </a:rPr>
              <a:t>( (3) If disputed, a student may establish sex by presenting a signed physician's statement that shall indicate </a:t>
            </a:r>
            <a:r>
              <a:rPr lang="en-US" sz="3600">
                <a:highlight>
                  <a:srgbClr val="FFFF00"/>
                </a:highlight>
                <a:latin typeface="Garamond" panose="02020404030301010803" pitchFamily="18" charset="0"/>
              </a:rPr>
              <a:t>the student's sex based solely on</a:t>
            </a:r>
            <a:r>
              <a:rPr lang="en-US" sz="3600">
                <a:latin typeface="Garamond" panose="02020404030301010803" pitchFamily="18" charset="0"/>
              </a:rPr>
              <a:t>:</a:t>
            </a:r>
          </a:p>
          <a:p>
            <a:r>
              <a:rPr lang="en-US" sz="3600">
                <a:latin typeface="Garamond" panose="02020404030301010803" pitchFamily="18" charset="0"/>
              </a:rPr>
              <a:t>	(a) The student's internal and external reproductive anatomy;</a:t>
            </a:r>
          </a:p>
          <a:p>
            <a:r>
              <a:rPr lang="en-US" sz="3600">
                <a:latin typeface="Garamond" panose="02020404030301010803" pitchFamily="18" charset="0"/>
              </a:rPr>
              <a:t>	(b) The student's normal endogenously produced levels of testosterone; and</a:t>
            </a:r>
          </a:p>
          <a:p>
            <a:r>
              <a:rPr lang="en-US" sz="3600">
                <a:latin typeface="Garamond" panose="02020404030301010803" pitchFamily="18" charset="0"/>
              </a:rPr>
              <a:t>	(c) An analysis of the student's genetic makeup.</a:t>
            </a:r>
          </a:p>
        </p:txBody>
      </p:sp>
    </p:spTree>
    <p:extLst>
      <p:ext uri="{BB962C8B-B14F-4D97-AF65-F5344CB8AC3E}">
        <p14:creationId xmlns:p14="http://schemas.microsoft.com/office/powerpoint/2010/main" val="168537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445A-18BE-0E7E-37BA-259BA5D92F22}"/>
              </a:ext>
            </a:extLst>
          </p:cNvPr>
          <p:cNvSpPr>
            <a:spLocks noGrp="1"/>
          </p:cNvSpPr>
          <p:nvPr>
            <p:ph type="title"/>
          </p:nvPr>
        </p:nvSpPr>
        <p:spPr>
          <a:xfrm>
            <a:off x="457200" y="274638"/>
            <a:ext cx="13030200" cy="1143000"/>
          </a:xfrm>
          <a:solidFill>
            <a:schemeClr val="accent4">
              <a:lumMod val="40000"/>
              <a:lumOff val="60000"/>
            </a:schemeClr>
          </a:solidFill>
        </p:spPr>
        <p:txBody>
          <a:bodyPr>
            <a:noAutofit/>
          </a:bodyPr>
          <a:lstStyle/>
          <a:p>
            <a:r>
              <a:rPr lang="en-US" sz="7200"/>
              <a:t>Organization of Webinar</a:t>
            </a:r>
          </a:p>
        </p:txBody>
      </p:sp>
      <p:sp>
        <p:nvSpPr>
          <p:cNvPr id="3" name="Content Placeholder 2">
            <a:extLst>
              <a:ext uri="{FF2B5EF4-FFF2-40B4-BE49-F238E27FC236}">
                <a16:creationId xmlns:a16="http://schemas.microsoft.com/office/drawing/2014/main" id="{9CE07E82-B541-2785-E16B-1D597F6A7DC3}"/>
              </a:ext>
            </a:extLst>
          </p:cNvPr>
          <p:cNvSpPr>
            <a:spLocks noGrp="1"/>
          </p:cNvSpPr>
          <p:nvPr>
            <p:ph idx="1"/>
          </p:nvPr>
        </p:nvSpPr>
        <p:spPr>
          <a:xfrm>
            <a:off x="1219200" y="1638300"/>
            <a:ext cx="15316200" cy="6934200"/>
          </a:xfrm>
          <a:solidFill>
            <a:schemeClr val="accent4">
              <a:lumMod val="20000"/>
              <a:lumOff val="80000"/>
            </a:schemeClr>
          </a:solidFill>
        </p:spPr>
        <p:txBody>
          <a:bodyPr>
            <a:normAutofit fontScale="92500" lnSpcReduction="10000"/>
          </a:bodyPr>
          <a:lstStyle/>
          <a:p>
            <a:pPr marL="1028700" marR="0" indent="-1028700">
              <a:spcBef>
                <a:spcPts val="0"/>
              </a:spcBef>
              <a:spcAft>
                <a:spcPts val="0"/>
              </a:spcAft>
              <a:buAutoNum type="romanUcPeriod"/>
            </a:pPr>
            <a:r>
              <a:rPr lang="en-US" sz="5200" kern="100">
                <a:latin typeface="Aptos" panose="020B0004020202020204" pitchFamily="34" charset="0"/>
                <a:ea typeface="Aptos" panose="020B0004020202020204" pitchFamily="34" charset="0"/>
                <a:cs typeface="Times New Roman" panose="02020603050405020304" pitchFamily="18" charset="0"/>
              </a:rPr>
              <a:t>Overview </a:t>
            </a:r>
            <a:r>
              <a:rPr lang="en-US" sz="5200" kern="100">
                <a:effectLst/>
                <a:latin typeface="Aptos" panose="020B0004020202020204" pitchFamily="34" charset="0"/>
                <a:ea typeface="Aptos" panose="020B0004020202020204" pitchFamily="34" charset="0"/>
                <a:cs typeface="Times New Roman" panose="02020603050405020304" pitchFamily="18" charset="0"/>
              </a:rPr>
              <a:t>of anti-trans state laws</a:t>
            </a:r>
          </a:p>
          <a:p>
            <a:pPr marL="1028700" marR="0" indent="-1028700">
              <a:spcBef>
                <a:spcPts val="0"/>
              </a:spcBef>
              <a:spcAft>
                <a:spcPts val="0"/>
              </a:spcAft>
              <a:buAutoNum type="romanUcPeriod"/>
            </a:pPr>
            <a:r>
              <a:rPr lang="en-US" sz="5200" kern="100">
                <a:effectLst/>
                <a:latin typeface="Aptos" panose="020B0004020202020204" pitchFamily="34" charset="0"/>
                <a:ea typeface="Aptos" panose="020B0004020202020204" pitchFamily="34" charset="0"/>
                <a:cs typeface="Times New Roman" panose="02020603050405020304" pitchFamily="18" charset="0"/>
              </a:rPr>
              <a:t>Overview of legal issues</a:t>
            </a:r>
          </a:p>
          <a:p>
            <a:pPr marL="0" marR="0" indent="0">
              <a:spcBef>
                <a:spcPts val="0"/>
              </a:spcBef>
              <a:spcAft>
                <a:spcPts val="0"/>
              </a:spcAft>
              <a:buNone/>
            </a:pPr>
            <a:r>
              <a:rPr lang="en-US" sz="5200" kern="100">
                <a:latin typeface="Aptos" panose="020B0004020202020204" pitchFamily="34" charset="0"/>
                <a:ea typeface="Aptos" panose="020B0004020202020204" pitchFamily="34" charset="0"/>
                <a:cs typeface="Times New Roman" panose="02020603050405020304" pitchFamily="18" charset="0"/>
              </a:rPr>
              <a:t>II.    T</a:t>
            </a:r>
            <a:r>
              <a:rPr lang="en-US" sz="5200" kern="100">
                <a:effectLst/>
                <a:latin typeface="Aptos" panose="020B0004020202020204" pitchFamily="34" charset="0"/>
                <a:ea typeface="Aptos" panose="020B0004020202020204" pitchFamily="34" charset="0"/>
                <a:cs typeface="Times New Roman" panose="02020603050405020304" pitchFamily="18" charset="0"/>
              </a:rPr>
              <a:t>ypes of laws most directly </a:t>
            </a:r>
            <a:r>
              <a:rPr lang="en-US" sz="5200" kern="100">
                <a:latin typeface="Aptos" panose="020B0004020202020204" pitchFamily="34" charset="0"/>
                <a:ea typeface="Aptos" panose="020B0004020202020204" pitchFamily="34" charset="0"/>
                <a:cs typeface="Times New Roman" panose="02020603050405020304" pitchFamily="18" charset="0"/>
              </a:rPr>
              <a:t>related to</a:t>
            </a:r>
            <a:r>
              <a:rPr lang="en-US" sz="5200" kern="100">
                <a:effectLst/>
                <a:latin typeface="Aptos" panose="020B0004020202020204" pitchFamily="34" charset="0"/>
                <a:ea typeface="Aptos" panose="020B0004020202020204" pitchFamily="34" charset="0"/>
                <a:cs typeface="Times New Roman" panose="02020603050405020304" pitchFamily="18" charset="0"/>
              </a:rPr>
              <a:t> health and medicine and the legal issues they raise:</a:t>
            </a:r>
          </a:p>
          <a:p>
            <a:pPr marL="0" marR="0" indent="0">
              <a:spcBef>
                <a:spcPts val="0"/>
              </a:spcBef>
              <a:spcAft>
                <a:spcPts val="0"/>
              </a:spcAft>
              <a:buNone/>
            </a:pPr>
            <a:r>
              <a:rPr lang="en-US" sz="5200" kern="100">
                <a:latin typeface="Aptos" panose="020B0004020202020204" pitchFamily="34" charset="0"/>
                <a:ea typeface="Aptos" panose="020B0004020202020204" pitchFamily="34" charset="0"/>
                <a:cs typeface="Times New Roman" panose="02020603050405020304" pitchFamily="18" charset="0"/>
              </a:rPr>
              <a:t>	</a:t>
            </a:r>
            <a:r>
              <a:rPr lang="en-US" sz="4800" kern="100">
                <a:latin typeface="Aptos" panose="020B0004020202020204" pitchFamily="34" charset="0"/>
                <a:ea typeface="Aptos" panose="020B0004020202020204" pitchFamily="34" charset="0"/>
                <a:cs typeface="Times New Roman" panose="02020603050405020304" pitchFamily="18" charset="0"/>
              </a:rPr>
              <a:t>Restrictions on restroom use in schools</a:t>
            </a:r>
          </a:p>
          <a:p>
            <a:pPr marL="0" marR="0" indent="0">
              <a:spcBef>
                <a:spcPts val="0"/>
              </a:spcBef>
              <a:spcAft>
                <a:spcPts val="0"/>
              </a:spcAft>
              <a:buNone/>
            </a:pPr>
            <a:r>
              <a:rPr lang="en-US" sz="4800" kern="100">
                <a:effectLst/>
                <a:latin typeface="Aptos" panose="020B0004020202020204" pitchFamily="34" charset="0"/>
                <a:ea typeface="Aptos" panose="020B0004020202020204" pitchFamily="34" charset="0"/>
                <a:cs typeface="Times New Roman" panose="02020603050405020304" pitchFamily="18" charset="0"/>
              </a:rPr>
              <a:t>	Participation in sports</a:t>
            </a:r>
          </a:p>
          <a:p>
            <a:pPr marL="0" marR="0" indent="0">
              <a:spcBef>
                <a:spcPts val="0"/>
              </a:spcBef>
              <a:spcAft>
                <a:spcPts val="0"/>
              </a:spcAft>
              <a:buNone/>
            </a:pPr>
            <a:r>
              <a:rPr lang="en-US" sz="4800" kern="100">
                <a:latin typeface="Aptos" panose="020B0004020202020204" pitchFamily="34" charset="0"/>
                <a:ea typeface="Aptos" panose="020B0004020202020204" pitchFamily="34" charset="0"/>
                <a:cs typeface="Times New Roman" panose="02020603050405020304" pitchFamily="18" charset="0"/>
              </a:rPr>
              <a:t>	Bans on gender-affirming care</a:t>
            </a:r>
            <a:endParaRPr lang="en-US" sz="4800" kern="100">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5200" kern="100">
                <a:latin typeface="Aptos" panose="020B0004020202020204" pitchFamily="34" charset="0"/>
                <a:ea typeface="Aptos" panose="020B0004020202020204" pitchFamily="34" charset="0"/>
                <a:cs typeface="Times New Roman" panose="02020603050405020304" pitchFamily="18" charset="0"/>
              </a:rPr>
              <a:t>III.    </a:t>
            </a:r>
            <a:r>
              <a:rPr lang="en-US" sz="5200" kern="100">
                <a:effectLst/>
                <a:latin typeface="Aptos" panose="020B0004020202020204" pitchFamily="34" charset="0"/>
                <a:ea typeface="Aptos" panose="020B0004020202020204" pitchFamily="34" charset="0"/>
                <a:cs typeface="Times New Roman" panose="02020603050405020304" pitchFamily="18" charset="0"/>
              </a:rPr>
              <a:t>What to expect next from the courts</a:t>
            </a:r>
          </a:p>
          <a:p>
            <a:pPr marL="0" marR="0" indent="0">
              <a:spcBef>
                <a:spcPts val="0"/>
              </a:spcBef>
              <a:spcAft>
                <a:spcPts val="0"/>
              </a:spcAft>
              <a:buNone/>
            </a:pPr>
            <a:r>
              <a:rPr lang="en-US" sz="5200" kern="100">
                <a:latin typeface="Aptos" panose="020B0004020202020204" pitchFamily="34" charset="0"/>
                <a:ea typeface="Aptos" panose="020B0004020202020204" pitchFamily="34" charset="0"/>
                <a:cs typeface="Times New Roman" panose="02020603050405020304" pitchFamily="18" charset="0"/>
              </a:rPr>
              <a:t>IV.    Questions and answers</a:t>
            </a:r>
            <a:endParaRPr lang="en-US" sz="52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a:solidFill>
                  <a:srgbClr val="FF0000"/>
                </a:solidFill>
              </a:rPr>
              <a:t>[</a:t>
            </a:r>
            <a:r>
              <a:rPr lang="en-US" i="1">
                <a:solidFill>
                  <a:srgbClr val="FF0000"/>
                </a:solidFill>
              </a:rPr>
              <a:t>Interspersed with 3 poll questions]</a:t>
            </a:r>
            <a:endParaRPr lang="en-US">
              <a:solidFill>
                <a:srgbClr val="FF0000"/>
              </a:solidFill>
            </a:endParaRPr>
          </a:p>
        </p:txBody>
      </p:sp>
    </p:spTree>
    <p:extLst>
      <p:ext uri="{BB962C8B-B14F-4D97-AF65-F5344CB8AC3E}">
        <p14:creationId xmlns:p14="http://schemas.microsoft.com/office/powerpoint/2010/main" val="121393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1B20-BAA9-6B81-C067-F8EF2570429D}"/>
              </a:ext>
            </a:extLst>
          </p:cNvPr>
          <p:cNvSpPr>
            <a:spLocks noGrp="1"/>
          </p:cNvSpPr>
          <p:nvPr>
            <p:ph type="title"/>
          </p:nvPr>
        </p:nvSpPr>
        <p:spPr>
          <a:xfrm>
            <a:off x="457200" y="274638"/>
            <a:ext cx="14630400" cy="1143000"/>
          </a:xfrm>
        </p:spPr>
        <p:txBody>
          <a:bodyPr>
            <a:normAutofit/>
          </a:bodyPr>
          <a:lstStyle/>
          <a:p>
            <a:r>
              <a:rPr lang="en-US" sz="5400" b="1"/>
              <a:t>The Role of Interscholastic </a:t>
            </a:r>
            <a:r>
              <a:rPr lang="en-US" sz="5400" b="1" err="1"/>
              <a:t>Assns</a:t>
            </a:r>
            <a:endParaRPr lang="en-US" sz="5400" b="1"/>
          </a:p>
        </p:txBody>
      </p:sp>
      <p:sp>
        <p:nvSpPr>
          <p:cNvPr id="3" name="Content Placeholder 2">
            <a:extLst>
              <a:ext uri="{FF2B5EF4-FFF2-40B4-BE49-F238E27FC236}">
                <a16:creationId xmlns:a16="http://schemas.microsoft.com/office/drawing/2014/main" id="{447B896C-8899-6B6D-61CE-D1B01BDC98E6}"/>
              </a:ext>
            </a:extLst>
          </p:cNvPr>
          <p:cNvSpPr>
            <a:spLocks noGrp="1"/>
          </p:cNvSpPr>
          <p:nvPr>
            <p:ph idx="1"/>
          </p:nvPr>
        </p:nvSpPr>
        <p:spPr>
          <a:xfrm>
            <a:off x="457200" y="1600200"/>
            <a:ext cx="15240000" cy="7048500"/>
          </a:xfrm>
        </p:spPr>
        <p:txBody>
          <a:bodyPr>
            <a:normAutofit fontScale="47500" lnSpcReduction="20000"/>
          </a:bodyPr>
          <a:lstStyle/>
          <a:p>
            <a:pPr marL="342900" marR="0" lvl="0" indent="-342900">
              <a:lnSpc>
                <a:spcPct val="107000"/>
              </a:lnSpc>
              <a:spcBef>
                <a:spcPts val="0"/>
              </a:spcBef>
              <a:spcAft>
                <a:spcPts val="0"/>
              </a:spcAft>
              <a:buSzPts val="1000"/>
              <a:buFont typeface="Symbol" pitchFamily="2" charset="2"/>
              <a:buChar char=""/>
              <a:tabLst>
                <a:tab pos="457200" algn="l"/>
              </a:tabLst>
            </a:pPr>
            <a:r>
              <a:rPr lang="en-US" sz="8400" b="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National Governing Bodies (NGBs):</a:t>
            </a:r>
            <a:r>
              <a:rPr lang="en-US" sz="840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Many sports have NGBs with their own trans participation policies. These vary across organizations but may consider factors like hormone therapy and time since transition.</a:t>
            </a:r>
            <a:endParaRPr lang="en-US" sz="8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itchFamily="2" charset="2"/>
              <a:buChar char=""/>
              <a:tabLst>
                <a:tab pos="457200" algn="l"/>
              </a:tabLst>
            </a:pPr>
            <a:r>
              <a:rPr lang="en-US" sz="8400" b="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State Athletic Associations (SAAs):</a:t>
            </a:r>
            <a:r>
              <a:rPr lang="en-US" sz="840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Some SAAs, independent of legislation, have adopted policies related to transgender athletes. These vary by state and can specify eligibility criteria or require consultation with NGBs. (Connecticut policy allowing trans athletes upheld by federal district court.)</a:t>
            </a:r>
          </a:p>
          <a:p>
            <a:pPr marL="342900" marR="0" lvl="0" indent="-342900">
              <a:lnSpc>
                <a:spcPct val="107000"/>
              </a:lnSpc>
              <a:spcBef>
                <a:spcPts val="0"/>
              </a:spcBef>
              <a:spcAft>
                <a:spcPts val="0"/>
              </a:spcAft>
              <a:buSzPts val="1000"/>
              <a:buFont typeface="Symbol" pitchFamily="2" charset="2"/>
              <a:buChar char=""/>
              <a:tabLst>
                <a:tab pos="457200" algn="l"/>
              </a:tabLst>
            </a:pPr>
            <a:endParaRPr lang="en-US" sz="8400">
              <a:solidFill>
                <a:srgbClr val="1F1F1F"/>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07000"/>
              </a:lnSpc>
              <a:spcBef>
                <a:spcPts val="0"/>
              </a:spcBef>
              <a:spcAft>
                <a:spcPts val="0"/>
              </a:spcAft>
              <a:buSzPts val="1000"/>
              <a:buFont typeface="Symbol" pitchFamily="2" charset="2"/>
              <a:buChar char=""/>
              <a:tabLst>
                <a:tab pos="457200" algn="l"/>
              </a:tabLst>
            </a:pPr>
            <a:r>
              <a:rPr lang="en-US" sz="8400" i="1">
                <a:latin typeface="Calibri" panose="020F0502020204030204" pitchFamily="34" charset="0"/>
                <a:ea typeface="Calibri" panose="020F0502020204030204" pitchFamily="34" charset="0"/>
                <a:cs typeface="Times New Roman" panose="02020603050405020304" pitchFamily="18" charset="0"/>
              </a:rPr>
              <a:t>Mediating regulatory institutions -</a:t>
            </a:r>
            <a:r>
              <a:rPr lang="en-US" sz="8400">
                <a:effectLst/>
                <a:latin typeface="Calibri" panose="020F0502020204030204" pitchFamily="34" charset="0"/>
                <a:ea typeface="Calibri" panose="020F0502020204030204" pitchFamily="34" charset="0"/>
                <a:cs typeface="Times New Roman" panose="02020603050405020304" pitchFamily="18" charset="0"/>
              </a:rPr>
              <a:t> </a:t>
            </a:r>
            <a:r>
              <a:rPr lang="en-US" sz="8400">
                <a:latin typeface="Calibri" panose="020F0502020204030204" pitchFamily="34" charset="0"/>
                <a:ea typeface="Calibri" panose="020F0502020204030204" pitchFamily="34" charset="0"/>
                <a:cs typeface="Times New Roman" panose="02020603050405020304" pitchFamily="18" charset="0"/>
              </a:rPr>
              <a:t>L</a:t>
            </a:r>
            <a:r>
              <a:rPr lang="en-US" sz="8400">
                <a:effectLst/>
                <a:latin typeface="Calibri" panose="020F0502020204030204" pitchFamily="34" charset="0"/>
                <a:ea typeface="Calibri" panose="020F0502020204030204" pitchFamily="34" charset="0"/>
                <a:cs typeface="Times New Roman" panose="02020603050405020304" pitchFamily="18" charset="0"/>
              </a:rPr>
              <a:t>aws generally do not prohibit local school </a:t>
            </a:r>
            <a:r>
              <a:rPr lang="en-US" sz="840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districts from setting their own athletic participation policies but there may be a risk of disqualification.</a:t>
            </a:r>
            <a:endParaRPr lang="en-US" sz="84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6009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5542-AB79-A278-1E5F-DF950481454B}"/>
              </a:ext>
            </a:extLst>
          </p:cNvPr>
          <p:cNvSpPr>
            <a:spLocks noGrp="1"/>
          </p:cNvSpPr>
          <p:nvPr>
            <p:ph type="title"/>
          </p:nvPr>
        </p:nvSpPr>
        <p:spPr>
          <a:xfrm>
            <a:off x="457200" y="571500"/>
            <a:ext cx="13944600" cy="1752600"/>
          </a:xfrm>
        </p:spPr>
        <p:txBody>
          <a:bodyPr>
            <a:normAutofit fontScale="90000"/>
          </a:bodyPr>
          <a:lstStyle/>
          <a:p>
            <a:pPr marL="0" marR="0">
              <a:lnSpc>
                <a:spcPct val="107000"/>
              </a:lnSpc>
              <a:spcBef>
                <a:spcPts val="0"/>
              </a:spcBef>
              <a:spcAft>
                <a:spcPts val="800"/>
              </a:spcAft>
            </a:pPr>
            <a:r>
              <a:rPr lang="en-US" sz="6700" b="1">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Comparison to Bans:</a:t>
            </a:r>
            <a:r>
              <a:rPr lang="en-US" sz="180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AD7A964C-3205-58BF-766C-5AEA9C929385}"/>
              </a:ext>
            </a:extLst>
          </p:cNvPr>
          <p:cNvSpPr>
            <a:spLocks noGrp="1"/>
          </p:cNvSpPr>
          <p:nvPr>
            <p:ph idx="1"/>
          </p:nvPr>
        </p:nvSpPr>
        <p:spPr>
          <a:xfrm>
            <a:off x="1295400" y="2324100"/>
            <a:ext cx="15152914" cy="6781800"/>
          </a:xfrm>
        </p:spPr>
        <p:txBody>
          <a:bodyPr>
            <a:noAutofit/>
          </a:bodyPr>
          <a:lstStyle/>
          <a:p>
            <a:pPr>
              <a:buFont typeface="Wingdings" pitchFamily="2" charset="2"/>
              <a:buChar char="Ø"/>
            </a:pPr>
            <a:r>
              <a:rPr lang="en-US" sz="540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State laws that ban transgender students from school sports generally take a blanket approach, excluding trans athletes based solely on their assigned sex at birth. </a:t>
            </a:r>
          </a:p>
          <a:p>
            <a:pPr>
              <a:buFont typeface="Wingdings" pitchFamily="2" charset="2"/>
              <a:buChar char="Ø"/>
            </a:pPr>
            <a:r>
              <a:rPr lang="en-US" sz="5400">
                <a:solidFill>
                  <a:srgbClr val="1F1F1F"/>
                </a:solidFill>
                <a:latin typeface="Calibri" panose="020F0502020204030204" pitchFamily="34" charset="0"/>
                <a:ea typeface="Times New Roman" panose="02020603050405020304" pitchFamily="18" charset="0"/>
                <a:cs typeface="Calibri" panose="020F0502020204030204" pitchFamily="34" charset="0"/>
              </a:rPr>
              <a:t>By</a:t>
            </a:r>
            <a:r>
              <a:rPr lang="en-US" sz="5400">
                <a:solidFill>
                  <a:srgbClr val="1F1F1F"/>
                </a:solidFill>
                <a:effectLst/>
                <a:latin typeface="Calibri" panose="020F0502020204030204" pitchFamily="34" charset="0"/>
                <a:ea typeface="Times New Roman" panose="02020603050405020304" pitchFamily="18" charset="0"/>
                <a:cs typeface="Calibri" panose="020F0502020204030204" pitchFamily="34" charset="0"/>
              </a:rPr>
              <a:t> contrast, existing interscholastic association policies often involve varying degrees of individual assessment and consideration of factors like fairness, safety, and inclusivity</a:t>
            </a:r>
            <a:endParaRPr lang="en-US" sz="5400"/>
          </a:p>
        </p:txBody>
      </p:sp>
    </p:spTree>
    <p:extLst>
      <p:ext uri="{BB962C8B-B14F-4D97-AF65-F5344CB8AC3E}">
        <p14:creationId xmlns:p14="http://schemas.microsoft.com/office/powerpoint/2010/main" val="4272749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TextBox 2"/>
          <p:cNvSpPr txBox="1"/>
          <p:nvPr/>
        </p:nvSpPr>
        <p:spPr>
          <a:xfrm>
            <a:off x="799500" y="2587708"/>
            <a:ext cx="6583499" cy="984180"/>
          </a:xfrm>
          <a:prstGeom prst="rect">
            <a:avLst/>
          </a:prstGeom>
        </p:spPr>
        <p:txBody>
          <a:bodyPr wrap="square" lIns="0" tIns="0" rIns="0" bIns="0" rtlCol="0" anchor="t">
            <a:spAutoFit/>
          </a:bodyPr>
          <a:lstStyle/>
          <a:p>
            <a:pPr>
              <a:lnSpc>
                <a:spcPts val="7799"/>
              </a:lnSpc>
            </a:pPr>
            <a:r>
              <a:rPr lang="en-US" sz="6499">
                <a:solidFill>
                  <a:srgbClr val="FFFFFF"/>
                </a:solidFill>
                <a:latin typeface="Garamond"/>
              </a:rPr>
              <a:t>Sports Laws</a:t>
            </a:r>
          </a:p>
        </p:txBody>
      </p:sp>
      <p:sp>
        <p:nvSpPr>
          <p:cNvPr id="4" name="TextBox 4"/>
          <p:cNvSpPr txBox="1"/>
          <p:nvPr/>
        </p:nvSpPr>
        <p:spPr>
          <a:xfrm>
            <a:off x="1121780" y="5364410"/>
            <a:ext cx="3455295" cy="1176861"/>
          </a:xfrm>
          <a:prstGeom prst="rect">
            <a:avLst/>
          </a:prstGeom>
        </p:spPr>
        <p:txBody>
          <a:bodyPr lIns="0" tIns="0" rIns="0" bIns="0" rtlCol="0" anchor="t">
            <a:spAutoFit/>
          </a:bodyPr>
          <a:lstStyle/>
          <a:p>
            <a:pPr marL="591186" lvl="1" indent="-342900">
              <a:lnSpc>
                <a:spcPts val="3013"/>
              </a:lnSpc>
              <a:buFont typeface="Arial" panose="020B0604020202020204" pitchFamily="34" charset="0"/>
              <a:buChar char="•"/>
            </a:pPr>
            <a:r>
              <a:rPr lang="en-US" sz="2300">
                <a:solidFill>
                  <a:srgbClr val="FFFFFF"/>
                </a:solidFill>
                <a:latin typeface="TT Commons Pro"/>
              </a:rPr>
              <a:t>No sports laws enacted</a:t>
            </a:r>
          </a:p>
          <a:p>
            <a:pPr marL="0" lvl="0" indent="0" algn="ctr">
              <a:lnSpc>
                <a:spcPts val="3450"/>
              </a:lnSpc>
            </a:pPr>
            <a:endParaRPr lang="en-US" sz="2300">
              <a:solidFill>
                <a:srgbClr val="FFFFFF"/>
              </a:solidFill>
              <a:latin typeface="TT Commons Pro"/>
            </a:endParaRPr>
          </a:p>
        </p:txBody>
      </p:sp>
      <p:sp>
        <p:nvSpPr>
          <p:cNvPr id="7" name="TextBox 7"/>
          <p:cNvSpPr txBox="1"/>
          <p:nvPr/>
        </p:nvSpPr>
        <p:spPr>
          <a:xfrm>
            <a:off x="1370695" y="6612589"/>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Sports law(s) enacted and </a:t>
            </a:r>
            <a:r>
              <a:rPr lang="en-US" sz="2300" u="sng">
                <a:solidFill>
                  <a:srgbClr val="FFFFFF"/>
                </a:solidFill>
                <a:latin typeface="TT Commons Pro"/>
              </a:rPr>
              <a:t>unchallenged</a:t>
            </a:r>
          </a:p>
        </p:txBody>
      </p:sp>
      <p:sp>
        <p:nvSpPr>
          <p:cNvPr id="10" name="TextBox 10"/>
          <p:cNvSpPr txBox="1"/>
          <p:nvPr/>
        </p:nvSpPr>
        <p:spPr>
          <a:xfrm>
            <a:off x="1370695" y="8062932"/>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Sports law(s) enacted and </a:t>
            </a:r>
            <a:r>
              <a:rPr lang="en-US" sz="2300" u="sng">
                <a:solidFill>
                  <a:srgbClr val="FFFFFF"/>
                </a:solidFill>
                <a:latin typeface="TT Commons Pro"/>
              </a:rPr>
              <a:t>challenged</a:t>
            </a:r>
          </a:p>
        </p:txBody>
      </p:sp>
      <p:pic>
        <p:nvPicPr>
          <p:cNvPr id="19" name="Picture 18">
            <a:extLst>
              <a:ext uri="{FF2B5EF4-FFF2-40B4-BE49-F238E27FC236}">
                <a16:creationId xmlns:a16="http://schemas.microsoft.com/office/drawing/2014/main" id="{745387B2-3436-46E6-BB03-31B2BF77F9D6}"/>
              </a:ext>
            </a:extLst>
          </p:cNvPr>
          <p:cNvPicPr>
            <a:picLocks noChangeAspect="1"/>
          </p:cNvPicPr>
          <p:nvPr/>
        </p:nvPicPr>
        <p:blipFill>
          <a:blip r:embed="rId2"/>
          <a:stretch>
            <a:fillRect/>
          </a:stretch>
        </p:blipFill>
        <p:spPr>
          <a:xfrm>
            <a:off x="825131" y="5349169"/>
            <a:ext cx="401735" cy="376626"/>
          </a:xfrm>
          <a:prstGeom prst="rect">
            <a:avLst/>
          </a:prstGeom>
        </p:spPr>
      </p:pic>
      <p:pic>
        <p:nvPicPr>
          <p:cNvPr id="20" name="Picture 19">
            <a:extLst>
              <a:ext uri="{FF2B5EF4-FFF2-40B4-BE49-F238E27FC236}">
                <a16:creationId xmlns:a16="http://schemas.microsoft.com/office/drawing/2014/main" id="{AD5E69F5-B643-44F5-9919-00EEACF1D74E}"/>
              </a:ext>
            </a:extLst>
          </p:cNvPr>
          <p:cNvPicPr>
            <a:picLocks noChangeAspect="1"/>
          </p:cNvPicPr>
          <p:nvPr/>
        </p:nvPicPr>
        <p:blipFill>
          <a:blip r:embed="rId3"/>
          <a:stretch>
            <a:fillRect/>
          </a:stretch>
        </p:blipFill>
        <p:spPr>
          <a:xfrm>
            <a:off x="799500" y="6643174"/>
            <a:ext cx="401735" cy="376626"/>
          </a:xfrm>
          <a:prstGeom prst="rect">
            <a:avLst/>
          </a:prstGeom>
        </p:spPr>
      </p:pic>
      <p:pic>
        <p:nvPicPr>
          <p:cNvPr id="21" name="Picture 20">
            <a:extLst>
              <a:ext uri="{FF2B5EF4-FFF2-40B4-BE49-F238E27FC236}">
                <a16:creationId xmlns:a16="http://schemas.microsoft.com/office/drawing/2014/main" id="{0FA903F1-C809-4E47-99AD-A66D6AC28595}"/>
              </a:ext>
            </a:extLst>
          </p:cNvPr>
          <p:cNvPicPr>
            <a:picLocks noChangeAspect="1"/>
          </p:cNvPicPr>
          <p:nvPr/>
        </p:nvPicPr>
        <p:blipFill>
          <a:blip r:embed="rId4"/>
          <a:stretch>
            <a:fillRect/>
          </a:stretch>
        </p:blipFill>
        <p:spPr>
          <a:xfrm>
            <a:off x="799500" y="8106068"/>
            <a:ext cx="401734" cy="384994"/>
          </a:xfrm>
          <a:prstGeom prst="rect">
            <a:avLst/>
          </a:prstGeom>
        </p:spPr>
      </p:pic>
      <p:pic>
        <p:nvPicPr>
          <p:cNvPr id="5" name="Picture 4">
            <a:extLst>
              <a:ext uri="{FF2B5EF4-FFF2-40B4-BE49-F238E27FC236}">
                <a16:creationId xmlns:a16="http://schemas.microsoft.com/office/drawing/2014/main" id="{65E98431-A4E5-411C-B86D-10AA7401B7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2885" y="571500"/>
            <a:ext cx="12878573" cy="9951625"/>
          </a:xfrm>
          <a:prstGeom prst="rect">
            <a:avLst/>
          </a:prstGeom>
        </p:spPr>
      </p:pic>
    </p:spTree>
    <p:extLst>
      <p:ext uri="{BB962C8B-B14F-4D97-AF65-F5344CB8AC3E}">
        <p14:creationId xmlns:p14="http://schemas.microsoft.com/office/powerpoint/2010/main" val="353231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E34961-2D0C-4637-9D46-F41BC9290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19300"/>
            <a:ext cx="12325584" cy="7581900"/>
          </a:xfrm>
          <a:prstGeom prst="rect">
            <a:avLst/>
          </a:prstGeom>
        </p:spPr>
      </p:pic>
      <p:sp>
        <p:nvSpPr>
          <p:cNvPr id="2" name="TextBox 2"/>
          <p:cNvSpPr txBox="1"/>
          <p:nvPr/>
        </p:nvSpPr>
        <p:spPr>
          <a:xfrm>
            <a:off x="8458200" y="685800"/>
            <a:ext cx="8001000" cy="4001095"/>
          </a:xfrm>
          <a:prstGeom prst="rect">
            <a:avLst/>
          </a:prstGeom>
        </p:spPr>
        <p:txBody>
          <a:bodyPr wrap="square" lIns="0" tIns="0" rIns="0" bIns="0" rtlCol="0" anchor="t">
            <a:spAutoFit/>
          </a:bodyPr>
          <a:lstStyle/>
          <a:p>
            <a:pPr algn="r">
              <a:lnSpc>
                <a:spcPts val="7799"/>
              </a:lnSpc>
            </a:pPr>
            <a:r>
              <a:rPr lang="en-US" sz="8000" b="1" u="sng">
                <a:solidFill>
                  <a:srgbClr val="FFFFFF"/>
                </a:solidFill>
                <a:latin typeface="Garamond" panose="02020404030301010803" pitchFamily="18" charset="0"/>
              </a:rPr>
              <a:t>Sports Laws</a:t>
            </a:r>
            <a:r>
              <a:rPr lang="en-US" sz="8000" b="1">
                <a:solidFill>
                  <a:srgbClr val="FFFFFF"/>
                </a:solidFill>
                <a:latin typeface="Garamond" panose="02020404030301010803" pitchFamily="18" charset="0"/>
              </a:rPr>
              <a:t>: </a:t>
            </a:r>
          </a:p>
          <a:p>
            <a:pPr algn="r">
              <a:lnSpc>
                <a:spcPts val="7799"/>
              </a:lnSpc>
            </a:pPr>
            <a:r>
              <a:rPr lang="en-US" sz="6600">
                <a:solidFill>
                  <a:srgbClr val="FFFFFF"/>
                </a:solidFill>
                <a:latin typeface="Garamond" panose="02020404030301010803" pitchFamily="18" charset="0"/>
              </a:rPr>
              <a:t>% of US Population Living in a State Where…</a:t>
            </a:r>
          </a:p>
        </p:txBody>
      </p:sp>
    </p:spTree>
    <p:extLst>
      <p:ext uri="{BB962C8B-B14F-4D97-AF65-F5344CB8AC3E}">
        <p14:creationId xmlns:p14="http://schemas.microsoft.com/office/powerpoint/2010/main" val="374046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91298" y="-1838102"/>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6329" y="2498905"/>
            <a:ext cx="6910589" cy="4424288"/>
          </a:xfrm>
          <a:prstGeom prst="rect">
            <a:avLst/>
          </a:prstGeom>
        </p:spPr>
        <p:txBody>
          <a:bodyPr lIns="0" tIns="0" rIns="0" bIns="0" rtlCol="0" anchor="t">
            <a:spAutoFit/>
          </a:bodyPr>
          <a:lstStyle/>
          <a:p>
            <a:pPr>
              <a:lnSpc>
                <a:spcPts val="11519"/>
              </a:lnSpc>
            </a:pPr>
            <a:r>
              <a:rPr lang="en-US" sz="9600">
                <a:solidFill>
                  <a:srgbClr val="FFFFFF"/>
                </a:solidFill>
                <a:latin typeface="Garamond Light"/>
              </a:rPr>
              <a:t>Focus Case: B.P.J. v. West Virginia</a:t>
            </a:r>
          </a:p>
        </p:txBody>
      </p:sp>
      <p:sp>
        <p:nvSpPr>
          <p:cNvPr id="10" name="TextBox 10"/>
          <p:cNvSpPr txBox="1"/>
          <p:nvPr/>
        </p:nvSpPr>
        <p:spPr>
          <a:xfrm>
            <a:off x="10363200" y="876300"/>
            <a:ext cx="7596389" cy="10453246"/>
          </a:xfrm>
          <a:prstGeom prst="rect">
            <a:avLst/>
          </a:prstGeom>
        </p:spPr>
        <p:txBody>
          <a:bodyPr wrap="square" lIns="0" tIns="0" rIns="0" bIns="0" rtlCol="0" anchor="t">
            <a:spAutoFit/>
          </a:bodyPr>
          <a:lstStyle/>
          <a:p>
            <a:pPr marL="685800" indent="-685800">
              <a:lnSpc>
                <a:spcPts val="6300"/>
              </a:lnSpc>
              <a:buFont typeface="Courier New" panose="02070309020205020404" pitchFamily="49" charset="0"/>
              <a:buChar char="o"/>
            </a:pPr>
            <a:r>
              <a:rPr lang="en-US" sz="4500">
                <a:solidFill>
                  <a:srgbClr val="142414"/>
                </a:solidFill>
                <a:latin typeface="Garamond Light"/>
              </a:rPr>
              <a:t>Trial court denied preliminary injunction to Plaintiff *</a:t>
            </a:r>
          </a:p>
          <a:p>
            <a:pPr marL="685800" indent="-685800">
              <a:lnSpc>
                <a:spcPts val="6300"/>
              </a:lnSpc>
              <a:buFont typeface="Courier New" panose="02070309020205020404" pitchFamily="49" charset="0"/>
              <a:buChar char="o"/>
            </a:pPr>
            <a:r>
              <a:rPr lang="en-US" sz="4500">
                <a:solidFill>
                  <a:srgbClr val="142414"/>
                </a:solidFill>
                <a:latin typeface="Garamond Light"/>
              </a:rPr>
              <a:t>Appeals court for 4</a:t>
            </a:r>
            <a:r>
              <a:rPr lang="en-US" sz="4500" baseline="30000">
                <a:solidFill>
                  <a:srgbClr val="142414"/>
                </a:solidFill>
                <a:latin typeface="Garamond Light"/>
              </a:rPr>
              <a:t>th</a:t>
            </a:r>
            <a:r>
              <a:rPr lang="en-US" sz="4500">
                <a:solidFill>
                  <a:srgbClr val="142414"/>
                </a:solidFill>
                <a:latin typeface="Garamond Light"/>
              </a:rPr>
              <a:t> Circuit reversed, granted injunction.</a:t>
            </a:r>
          </a:p>
          <a:p>
            <a:pPr marL="685800" indent="-685800">
              <a:lnSpc>
                <a:spcPts val="6300"/>
              </a:lnSpc>
              <a:buFont typeface="Courier New" panose="02070309020205020404" pitchFamily="49" charset="0"/>
              <a:buChar char="o"/>
            </a:pPr>
            <a:r>
              <a:rPr lang="en-US" sz="4500">
                <a:solidFill>
                  <a:srgbClr val="142414"/>
                </a:solidFill>
                <a:latin typeface="Garamond Light"/>
              </a:rPr>
              <a:t>US Supreme Court declined review; dissent by Alito, Thomas.</a:t>
            </a:r>
          </a:p>
          <a:p>
            <a:pPr marL="685800" indent="-685800">
              <a:lnSpc>
                <a:spcPts val="6300"/>
              </a:lnSpc>
              <a:buFont typeface="Courier New" panose="02070309020205020404" pitchFamily="49" charset="0"/>
              <a:buChar char="o"/>
            </a:pPr>
            <a:r>
              <a:rPr lang="en-US" sz="4500">
                <a:solidFill>
                  <a:srgbClr val="142414"/>
                </a:solidFill>
                <a:latin typeface="Garamond Light"/>
              </a:rPr>
              <a:t>10/26/2023 – Oral argument in 4</a:t>
            </a:r>
            <a:r>
              <a:rPr lang="en-US" sz="4500" baseline="30000">
                <a:solidFill>
                  <a:srgbClr val="142414"/>
                </a:solidFill>
                <a:latin typeface="Garamond Light"/>
              </a:rPr>
              <a:t>th</a:t>
            </a:r>
            <a:r>
              <a:rPr lang="en-US" sz="4500">
                <a:solidFill>
                  <a:srgbClr val="142414"/>
                </a:solidFill>
                <a:latin typeface="Garamond Light"/>
              </a:rPr>
              <a:t> Circuit</a:t>
            </a:r>
          </a:p>
          <a:p>
            <a:pPr marL="685800" indent="-685800">
              <a:lnSpc>
                <a:spcPts val="6300"/>
              </a:lnSpc>
              <a:buFont typeface="Courier New" panose="02070309020205020404" pitchFamily="49" charset="0"/>
              <a:buChar char="o"/>
            </a:pPr>
            <a:r>
              <a:rPr lang="en-US" sz="4500">
                <a:solidFill>
                  <a:srgbClr val="142414"/>
                </a:solidFill>
                <a:latin typeface="Garamond Light"/>
              </a:rPr>
              <a:t>Next stop: Back up to the Supreme Court</a:t>
            </a:r>
          </a:p>
          <a:p>
            <a:pPr>
              <a:lnSpc>
                <a:spcPts val="6300"/>
              </a:lnSpc>
            </a:pPr>
            <a:endParaRPr lang="en-US" sz="4500">
              <a:solidFill>
                <a:srgbClr val="142414"/>
              </a:solidFill>
              <a:latin typeface="Garamond Light"/>
            </a:endParaRPr>
          </a:p>
          <a:p>
            <a:pPr>
              <a:lnSpc>
                <a:spcPts val="6300"/>
              </a:lnSpc>
            </a:pPr>
            <a:endParaRPr lang="en-US" sz="4500">
              <a:solidFill>
                <a:srgbClr val="142414"/>
              </a:solidFill>
              <a:latin typeface="Garamond Light"/>
            </a:endParaRPr>
          </a:p>
        </p:txBody>
      </p:sp>
    </p:spTree>
    <p:extLst>
      <p:ext uri="{BB962C8B-B14F-4D97-AF65-F5344CB8AC3E}">
        <p14:creationId xmlns:p14="http://schemas.microsoft.com/office/powerpoint/2010/main" val="173088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9D5B-EDCD-96C2-8F35-F983CE9564E3}"/>
              </a:ext>
            </a:extLst>
          </p:cNvPr>
          <p:cNvSpPr>
            <a:spLocks noGrp="1"/>
          </p:cNvSpPr>
          <p:nvPr>
            <p:ph type="title"/>
          </p:nvPr>
        </p:nvSpPr>
        <p:spPr>
          <a:xfrm>
            <a:off x="457200" y="274638"/>
            <a:ext cx="14325600" cy="1143000"/>
          </a:xfrm>
        </p:spPr>
        <p:txBody>
          <a:bodyPr/>
          <a:lstStyle/>
          <a:p>
            <a:r>
              <a:rPr lang="en-US"/>
              <a:t>Legal Issues in BPJ</a:t>
            </a:r>
          </a:p>
        </p:txBody>
      </p:sp>
      <p:sp>
        <p:nvSpPr>
          <p:cNvPr id="3" name="Content Placeholder 2">
            <a:extLst>
              <a:ext uri="{FF2B5EF4-FFF2-40B4-BE49-F238E27FC236}">
                <a16:creationId xmlns:a16="http://schemas.microsoft.com/office/drawing/2014/main" id="{7CB17410-097F-7F57-BC5F-DB9EF6C772C7}"/>
              </a:ext>
            </a:extLst>
          </p:cNvPr>
          <p:cNvSpPr>
            <a:spLocks noGrp="1"/>
          </p:cNvSpPr>
          <p:nvPr>
            <p:ph idx="1"/>
          </p:nvPr>
        </p:nvSpPr>
        <p:spPr>
          <a:xfrm>
            <a:off x="2514600" y="1866900"/>
            <a:ext cx="13487400" cy="5745163"/>
          </a:xfrm>
        </p:spPr>
        <p:txBody>
          <a:bodyPr/>
          <a:lstStyle/>
          <a:p>
            <a:pPr marL="0" indent="0">
              <a:buNone/>
            </a:pPr>
            <a:r>
              <a:rPr lang="en-US" sz="4800"/>
              <a:t>What constitutes discrimination based on sex</a:t>
            </a:r>
          </a:p>
          <a:p>
            <a:r>
              <a:rPr lang="en-US" sz="4800"/>
              <a:t>Does a ban on transgender athletes (trans girls) violate Title IX? </a:t>
            </a:r>
          </a:p>
          <a:p>
            <a:r>
              <a:rPr lang="en-US" sz="4800"/>
              <a:t>Does a ban on transgender athletes (trans girls) violate the Constitution (Equal Protection Clause)? </a:t>
            </a:r>
          </a:p>
          <a:p>
            <a:endParaRPr lang="en-US"/>
          </a:p>
        </p:txBody>
      </p:sp>
    </p:spTree>
    <p:extLst>
      <p:ext uri="{BB962C8B-B14F-4D97-AF65-F5344CB8AC3E}">
        <p14:creationId xmlns:p14="http://schemas.microsoft.com/office/powerpoint/2010/main" val="2893635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Freeform 2"/>
          <p:cNvSpPr/>
          <p:nvPr/>
        </p:nvSpPr>
        <p:spPr>
          <a:xfrm>
            <a:off x="6775407" y="-3636889"/>
            <a:ext cx="8857785" cy="8525618"/>
          </a:xfrm>
          <a:custGeom>
            <a:avLst/>
            <a:gdLst/>
            <a:ahLst/>
            <a:cxnLst/>
            <a:rect l="l" t="t" r="r" b="b"/>
            <a:pathLst>
              <a:path w="8857785" h="8525618">
                <a:moveTo>
                  <a:pt x="0" y="0"/>
                </a:moveTo>
                <a:lnTo>
                  <a:pt x="8857785" y="0"/>
                </a:lnTo>
                <a:lnTo>
                  <a:pt x="8857785" y="8525619"/>
                </a:lnTo>
                <a:lnTo>
                  <a:pt x="0" y="8525619"/>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243551">
            <a:off x="6526536" y="4794885"/>
            <a:ext cx="5915271" cy="9375789"/>
          </a:xfrm>
          <a:custGeom>
            <a:avLst/>
            <a:gdLst/>
            <a:ahLst/>
            <a:cxnLst/>
            <a:rect l="l" t="t" r="r" b="b"/>
            <a:pathLst>
              <a:path w="5915271" h="9375789">
                <a:moveTo>
                  <a:pt x="0" y="0"/>
                </a:moveTo>
                <a:lnTo>
                  <a:pt x="5915270" y="0"/>
                </a:lnTo>
                <a:lnTo>
                  <a:pt x="5915270"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914400" y="3314700"/>
            <a:ext cx="8569771" cy="4424288"/>
          </a:xfrm>
          <a:prstGeom prst="rect">
            <a:avLst/>
          </a:prstGeom>
        </p:spPr>
        <p:txBody>
          <a:bodyPr wrap="square" lIns="0" tIns="0" rIns="0" bIns="0" rtlCol="0" anchor="t">
            <a:spAutoFit/>
          </a:bodyPr>
          <a:lstStyle/>
          <a:p>
            <a:pPr>
              <a:lnSpc>
                <a:spcPts val="11519"/>
              </a:lnSpc>
            </a:pPr>
            <a:r>
              <a:rPr lang="en-US" sz="10000" b="1">
                <a:solidFill>
                  <a:srgbClr val="FFFFFF"/>
                </a:solidFill>
                <a:latin typeface="Garamond" panose="02020404030301010803" pitchFamily="18" charset="0"/>
              </a:rPr>
              <a:t>II. (C) Gender-Affirming Care Bans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23480-BA4F-442B-9EE2-21D3BC8BF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342900"/>
            <a:ext cx="13792200" cy="10344150"/>
          </a:xfrm>
          <a:prstGeom prst="rect">
            <a:avLst/>
          </a:prstGeom>
        </p:spPr>
      </p:pic>
      <p:sp>
        <p:nvSpPr>
          <p:cNvPr id="10" name="TextBox 9">
            <a:extLst>
              <a:ext uri="{FF2B5EF4-FFF2-40B4-BE49-F238E27FC236}">
                <a16:creationId xmlns:a16="http://schemas.microsoft.com/office/drawing/2014/main" id="{97D09FF1-44BF-400B-BDA4-3D1521CEEB08}"/>
              </a:ext>
            </a:extLst>
          </p:cNvPr>
          <p:cNvSpPr txBox="1"/>
          <p:nvPr/>
        </p:nvSpPr>
        <p:spPr>
          <a:xfrm>
            <a:off x="3581400" y="5905500"/>
            <a:ext cx="1295400" cy="430887"/>
          </a:xfrm>
          <a:prstGeom prst="rect">
            <a:avLst/>
          </a:prstGeom>
          <a:noFill/>
        </p:spPr>
        <p:txBody>
          <a:bodyPr wrap="square" rtlCol="0">
            <a:spAutoFit/>
          </a:bodyPr>
          <a:lstStyle/>
          <a:p>
            <a:r>
              <a:rPr lang="en-US" sz="2200" b="1"/>
              <a:t>1</a:t>
            </a:r>
          </a:p>
        </p:txBody>
      </p:sp>
    </p:spTree>
    <p:extLst>
      <p:ext uri="{BB962C8B-B14F-4D97-AF65-F5344CB8AC3E}">
        <p14:creationId xmlns:p14="http://schemas.microsoft.com/office/powerpoint/2010/main" val="3567716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sp>
        <p:nvSpPr>
          <p:cNvPr id="2" name="Freeform 2"/>
          <p:cNvSpPr/>
          <p:nvPr/>
        </p:nvSpPr>
        <p:spPr>
          <a:xfrm rot="7672955">
            <a:off x="14296238" y="-4181929"/>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901520">
            <a:off x="12660646" y="-3610434"/>
            <a:ext cx="10836480" cy="7395897"/>
          </a:xfrm>
          <a:custGeom>
            <a:avLst/>
            <a:gdLst/>
            <a:ahLst/>
            <a:cxnLst/>
            <a:rect l="l" t="t" r="r" b="b"/>
            <a:pathLst>
              <a:path w="10836480" h="7395897">
                <a:moveTo>
                  <a:pt x="0" y="0"/>
                </a:moveTo>
                <a:lnTo>
                  <a:pt x="10836480" y="0"/>
                </a:lnTo>
                <a:lnTo>
                  <a:pt x="10836480" y="7395898"/>
                </a:lnTo>
                <a:lnTo>
                  <a:pt x="0" y="73958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7772413">
            <a:off x="-3694394" y="6621391"/>
            <a:ext cx="6800267" cy="4641183"/>
          </a:xfrm>
          <a:custGeom>
            <a:avLst/>
            <a:gdLst/>
            <a:ahLst/>
            <a:cxnLst/>
            <a:rect l="l" t="t" r="r" b="b"/>
            <a:pathLst>
              <a:path w="6800267" h="4641183">
                <a:moveTo>
                  <a:pt x="0" y="0"/>
                </a:moveTo>
                <a:lnTo>
                  <a:pt x="6800268" y="0"/>
                </a:lnTo>
                <a:lnTo>
                  <a:pt x="6800268" y="4641183"/>
                </a:lnTo>
                <a:lnTo>
                  <a:pt x="0" y="4641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1014505" y="597840"/>
            <a:ext cx="15755527" cy="1466850"/>
          </a:xfrm>
          <a:prstGeom prst="rect">
            <a:avLst/>
          </a:prstGeom>
        </p:spPr>
        <p:txBody>
          <a:bodyPr lIns="0" tIns="0" rIns="0" bIns="0" rtlCol="0" anchor="t">
            <a:spAutoFit/>
          </a:bodyPr>
          <a:lstStyle/>
          <a:p>
            <a:pPr>
              <a:lnSpc>
                <a:spcPts val="11519"/>
              </a:lnSpc>
            </a:pPr>
            <a:r>
              <a:rPr lang="en-US" sz="9600">
                <a:solidFill>
                  <a:srgbClr val="142414"/>
                </a:solidFill>
                <a:latin typeface="Garamond" panose="02020404030301010803" pitchFamily="18" charset="0"/>
              </a:rPr>
              <a:t>Gender-Affirming Care</a:t>
            </a:r>
          </a:p>
        </p:txBody>
      </p:sp>
      <p:graphicFrame>
        <p:nvGraphicFramePr>
          <p:cNvPr id="5" name="Table 4">
            <a:extLst>
              <a:ext uri="{FF2B5EF4-FFF2-40B4-BE49-F238E27FC236}">
                <a16:creationId xmlns:a16="http://schemas.microsoft.com/office/drawing/2014/main" id="{B09344B0-0597-4B7B-A3E9-9AD30A178A20}"/>
              </a:ext>
            </a:extLst>
          </p:cNvPr>
          <p:cNvGraphicFramePr>
            <a:graphicFrameLocks noGrp="1"/>
          </p:cNvGraphicFramePr>
          <p:nvPr>
            <p:extLst>
              <p:ext uri="{D42A27DB-BD31-4B8C-83A1-F6EECF244321}">
                <p14:modId xmlns:p14="http://schemas.microsoft.com/office/powerpoint/2010/main" val="1092845003"/>
              </p:ext>
            </p:extLst>
          </p:nvPr>
        </p:nvGraphicFramePr>
        <p:xfrm>
          <a:off x="685800" y="2581849"/>
          <a:ext cx="16709616" cy="7107311"/>
        </p:xfrm>
        <a:graphic>
          <a:graphicData uri="http://schemas.openxmlformats.org/drawingml/2006/table">
            <a:tbl>
              <a:tblPr firstRow="1" firstCol="1" bandRow="1">
                <a:tableStyleId>{00A15C55-8517-42AA-B614-E9B94910E393}</a:tableStyleId>
              </a:tblPr>
              <a:tblGrid>
                <a:gridCol w="2518295">
                  <a:extLst>
                    <a:ext uri="{9D8B030D-6E8A-4147-A177-3AD203B41FA5}">
                      <a16:colId xmlns:a16="http://schemas.microsoft.com/office/drawing/2014/main" val="984006223"/>
                    </a:ext>
                  </a:extLst>
                </a:gridCol>
                <a:gridCol w="7444926">
                  <a:extLst>
                    <a:ext uri="{9D8B030D-6E8A-4147-A177-3AD203B41FA5}">
                      <a16:colId xmlns:a16="http://schemas.microsoft.com/office/drawing/2014/main" val="3058768165"/>
                    </a:ext>
                  </a:extLst>
                </a:gridCol>
                <a:gridCol w="3860189">
                  <a:extLst>
                    <a:ext uri="{9D8B030D-6E8A-4147-A177-3AD203B41FA5}">
                      <a16:colId xmlns:a16="http://schemas.microsoft.com/office/drawing/2014/main" val="1392336649"/>
                    </a:ext>
                  </a:extLst>
                </a:gridCol>
                <a:gridCol w="2886206">
                  <a:extLst>
                    <a:ext uri="{9D8B030D-6E8A-4147-A177-3AD203B41FA5}">
                      <a16:colId xmlns:a16="http://schemas.microsoft.com/office/drawing/2014/main" val="791086782"/>
                    </a:ext>
                  </a:extLst>
                </a:gridCol>
              </a:tblGrid>
              <a:tr h="613785">
                <a:tc>
                  <a:txBody>
                    <a:bodyPr/>
                    <a:lstStyle/>
                    <a:p>
                      <a:pPr marL="0" marR="0">
                        <a:lnSpc>
                          <a:spcPct val="115000"/>
                        </a:lnSpc>
                        <a:spcBef>
                          <a:spcPts val="0"/>
                        </a:spcBef>
                        <a:spcAft>
                          <a:spcPts val="800"/>
                        </a:spcAft>
                      </a:pPr>
                      <a:endParaRPr lang="en-US" sz="3200">
                        <a:effectLst/>
                      </a:endParaRPr>
                    </a:p>
                    <a:p>
                      <a:pPr marL="0" marR="0">
                        <a:lnSpc>
                          <a:spcPct val="115000"/>
                        </a:lnSpc>
                        <a:spcBef>
                          <a:spcPts val="0"/>
                        </a:spcBef>
                        <a:spcAft>
                          <a:spcPts val="800"/>
                        </a:spcAft>
                      </a:pPr>
                      <a:endParaRPr lang="en-US" sz="800">
                        <a:effectLst/>
                      </a:endParaRPr>
                    </a:p>
                  </a:txBody>
                  <a:tcPr marL="68580" marR="68580" marT="0" marB="0"/>
                </a:tc>
                <a:tc>
                  <a:txBody>
                    <a:bodyPr/>
                    <a:lstStyle/>
                    <a:p>
                      <a:pPr marL="0" marR="0">
                        <a:lnSpc>
                          <a:spcPct val="115000"/>
                        </a:lnSpc>
                        <a:spcBef>
                          <a:spcPts val="0"/>
                        </a:spcBef>
                        <a:spcAft>
                          <a:spcPts val="800"/>
                        </a:spcAft>
                      </a:pPr>
                      <a:r>
                        <a:rPr lang="en-US" sz="3200">
                          <a:effectLst/>
                        </a:rPr>
                        <a:t>What is it?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3200">
                          <a:effectLst/>
                        </a:rPr>
                        <a:t>When is it used?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3200">
                          <a:effectLst/>
                        </a:rPr>
                        <a:t>Reversibility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2331793"/>
                  </a:ext>
                </a:extLst>
              </a:tr>
              <a:tr h="1034324">
                <a:tc>
                  <a:txBody>
                    <a:bodyPr/>
                    <a:lstStyle/>
                    <a:p>
                      <a:pPr marL="0" marR="0">
                        <a:lnSpc>
                          <a:spcPct val="115000"/>
                        </a:lnSpc>
                        <a:spcBef>
                          <a:spcPts val="600"/>
                        </a:spcBef>
                        <a:spcAft>
                          <a:spcPts val="800"/>
                        </a:spcAft>
                      </a:pPr>
                      <a:r>
                        <a:rPr lang="en-US" sz="2400">
                          <a:effectLst/>
                        </a:rPr>
                        <a:t>Social Affirmation</a:t>
                      </a:r>
                    </a:p>
                    <a:p>
                      <a:pPr marL="0" marR="0">
                        <a:lnSpc>
                          <a:spcPct val="115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Adopting gender-affirming hairstyles, clothing, name, gender pronouns, and restrooms and other facilities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Any age or stage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Reversible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9353219"/>
                  </a:ext>
                </a:extLst>
              </a:tr>
              <a:tr h="1034324">
                <a:tc>
                  <a:txBody>
                    <a:bodyPr/>
                    <a:lstStyle/>
                    <a:p>
                      <a:pPr marL="0" marR="0">
                        <a:lnSpc>
                          <a:spcPct val="115000"/>
                        </a:lnSpc>
                        <a:spcBef>
                          <a:spcPts val="0"/>
                        </a:spcBef>
                        <a:spcAft>
                          <a:spcPts val="800"/>
                        </a:spcAft>
                      </a:pPr>
                      <a:r>
                        <a:rPr lang="en-US" sz="2400">
                          <a:effectLst/>
                        </a:rPr>
                        <a:t>Puberty Blockers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Using certain types of hormones to pause pubertal development</a:t>
                      </a:r>
                    </a:p>
                    <a:p>
                      <a:pPr marL="0" marR="0">
                        <a:lnSpc>
                          <a:spcPct val="115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During puberty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Largely Reversible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246894"/>
                  </a:ext>
                </a:extLst>
              </a:tr>
              <a:tr h="1034324">
                <a:tc>
                  <a:txBody>
                    <a:bodyPr/>
                    <a:lstStyle/>
                    <a:p>
                      <a:pPr marL="0" marR="0">
                        <a:lnSpc>
                          <a:spcPct val="115000"/>
                        </a:lnSpc>
                        <a:spcBef>
                          <a:spcPts val="0"/>
                        </a:spcBef>
                        <a:spcAft>
                          <a:spcPts val="800"/>
                        </a:spcAft>
                      </a:pPr>
                      <a:r>
                        <a:rPr lang="en-US" sz="2400">
                          <a:effectLst/>
                        </a:rPr>
                        <a:t>Hormone Therapy</a:t>
                      </a:r>
                    </a:p>
                    <a:p>
                      <a:pPr marL="0" marR="0">
                        <a:lnSpc>
                          <a:spcPct val="115000"/>
                        </a:lnSpc>
                        <a:spcBef>
                          <a:spcPts val="0"/>
                        </a:spcBef>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Testosterone or estrogen hormone replacement therapy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Early adolescence onward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Partially Reversible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0977572"/>
                  </a:ext>
                </a:extLst>
              </a:tr>
              <a:tr h="2894663">
                <a:tc>
                  <a:txBody>
                    <a:bodyPr/>
                    <a:lstStyle/>
                    <a:p>
                      <a:pPr marL="0" marR="0">
                        <a:lnSpc>
                          <a:spcPct val="115000"/>
                        </a:lnSpc>
                        <a:spcBef>
                          <a:spcPts val="0"/>
                        </a:spcBef>
                        <a:spcAft>
                          <a:spcPts val="800"/>
                        </a:spcAft>
                      </a:pPr>
                      <a:r>
                        <a:rPr lang="en-US" sz="2400">
                          <a:effectLst/>
                        </a:rPr>
                        <a:t>Gender-Affirming Surgeries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“Top” surgery – to create a feminine or masculine chest  </a:t>
                      </a:r>
                    </a:p>
                    <a:p>
                      <a:pPr marL="0" marR="0">
                        <a:lnSpc>
                          <a:spcPct val="115000"/>
                        </a:lnSpc>
                        <a:spcBef>
                          <a:spcPts val="0"/>
                        </a:spcBef>
                        <a:spcAft>
                          <a:spcPts val="800"/>
                        </a:spcAft>
                      </a:pPr>
                      <a:r>
                        <a:rPr lang="en-US" sz="2400">
                          <a:effectLst/>
                        </a:rPr>
                        <a:t> </a:t>
                      </a:r>
                    </a:p>
                    <a:p>
                      <a:pPr marL="0" marR="0">
                        <a:lnSpc>
                          <a:spcPct val="115000"/>
                        </a:lnSpc>
                        <a:spcBef>
                          <a:spcPts val="0"/>
                        </a:spcBef>
                        <a:spcAft>
                          <a:spcPts val="800"/>
                        </a:spcAft>
                      </a:pPr>
                      <a:r>
                        <a:rPr lang="en-US" sz="2400">
                          <a:effectLst/>
                        </a:rPr>
                        <a:t>“Bottom” surgery – surgery on genitals or reproductive organs  </a:t>
                      </a:r>
                    </a:p>
                    <a:p>
                      <a:pPr marL="0" marR="0">
                        <a:lnSpc>
                          <a:spcPct val="115000"/>
                        </a:lnSpc>
                        <a:spcBef>
                          <a:spcPts val="0"/>
                        </a:spcBef>
                        <a:spcAft>
                          <a:spcPts val="800"/>
                        </a:spcAft>
                      </a:pPr>
                      <a:r>
                        <a:rPr lang="en-US" sz="2400">
                          <a:effectLst/>
                        </a:rPr>
                        <a:t> </a:t>
                      </a:r>
                    </a:p>
                    <a:p>
                      <a:pPr marL="0" marR="0">
                        <a:lnSpc>
                          <a:spcPct val="115000"/>
                        </a:lnSpc>
                        <a:spcBef>
                          <a:spcPts val="0"/>
                        </a:spcBef>
                        <a:spcAft>
                          <a:spcPts val="800"/>
                        </a:spcAft>
                      </a:pPr>
                      <a:r>
                        <a:rPr lang="en-US" sz="2400">
                          <a:effectLst/>
                        </a:rPr>
                        <a:t>Facial feminization/masculinization &amp; other procedures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Adulthood or on case-by-case basis in late adolescence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800"/>
                        </a:spcAft>
                      </a:pPr>
                      <a:r>
                        <a:rPr lang="en-US" sz="2400">
                          <a:effectLst/>
                        </a:rPr>
                        <a:t>Non-reversible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576872"/>
                  </a:ext>
                </a:extLst>
              </a:tr>
            </a:tbl>
          </a:graphicData>
        </a:graphic>
      </p:graphicFrame>
    </p:spTree>
    <p:extLst>
      <p:ext uri="{BB962C8B-B14F-4D97-AF65-F5344CB8AC3E}">
        <p14:creationId xmlns:p14="http://schemas.microsoft.com/office/powerpoint/2010/main" val="186507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sp>
        <p:nvSpPr>
          <p:cNvPr id="2" name="TextBox 2"/>
          <p:cNvSpPr txBox="1"/>
          <p:nvPr/>
        </p:nvSpPr>
        <p:spPr>
          <a:xfrm>
            <a:off x="381000" y="651458"/>
            <a:ext cx="16762896" cy="1474763"/>
          </a:xfrm>
          <a:prstGeom prst="rect">
            <a:avLst/>
          </a:prstGeom>
        </p:spPr>
        <p:txBody>
          <a:bodyPr wrap="square" lIns="0" tIns="0" rIns="0" bIns="0" rtlCol="0" anchor="t">
            <a:spAutoFit/>
          </a:bodyPr>
          <a:lstStyle/>
          <a:p>
            <a:pPr algn="ctr">
              <a:lnSpc>
                <a:spcPts val="11519"/>
              </a:lnSpc>
            </a:pPr>
            <a:r>
              <a:rPr lang="en-US" sz="9600">
                <a:solidFill>
                  <a:srgbClr val="142414"/>
                </a:solidFill>
                <a:latin typeface="Garamond" panose="02020404030301010803" pitchFamily="18" charset="0"/>
              </a:rPr>
              <a:t>Tennessee Ban</a:t>
            </a:r>
          </a:p>
        </p:txBody>
      </p:sp>
      <p:sp>
        <p:nvSpPr>
          <p:cNvPr id="3" name="Freeform 3"/>
          <p:cNvSpPr/>
          <p:nvPr/>
        </p:nvSpPr>
        <p:spPr>
          <a:xfrm rot="-4421762">
            <a:off x="10122852" y="4029522"/>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8862514" y="9112615"/>
            <a:ext cx="9410246" cy="790575"/>
          </a:xfrm>
          <a:prstGeom prst="rect">
            <a:avLst/>
          </a:prstGeom>
        </p:spPr>
        <p:txBody>
          <a:bodyPr lIns="0" tIns="0" rIns="0" bIns="0" rtlCol="0" anchor="t">
            <a:spAutoFit/>
          </a:bodyPr>
          <a:lstStyle/>
          <a:p>
            <a:pPr>
              <a:lnSpc>
                <a:spcPts val="6300"/>
              </a:lnSpc>
            </a:pPr>
            <a:r>
              <a:rPr lang="en-US" sz="4500">
                <a:solidFill>
                  <a:srgbClr val="142414"/>
                </a:solidFill>
                <a:latin typeface="Garamond" panose="02020404030301010803" pitchFamily="18" charset="0"/>
              </a:rPr>
              <a:t>— TN SB 1 (Enacted)</a:t>
            </a:r>
          </a:p>
        </p:txBody>
      </p:sp>
      <p:sp>
        <p:nvSpPr>
          <p:cNvPr id="6" name="Rectangle 5">
            <a:extLst>
              <a:ext uri="{FF2B5EF4-FFF2-40B4-BE49-F238E27FC236}">
                <a16:creationId xmlns:a16="http://schemas.microsoft.com/office/drawing/2014/main" id="{6C694FC0-0891-473F-9442-A51D628DFEC5}"/>
              </a:ext>
            </a:extLst>
          </p:cNvPr>
          <p:cNvSpPr/>
          <p:nvPr/>
        </p:nvSpPr>
        <p:spPr>
          <a:xfrm>
            <a:off x="952954" y="2372398"/>
            <a:ext cx="15849600" cy="6247864"/>
          </a:xfrm>
          <a:prstGeom prst="rect">
            <a:avLst/>
          </a:prstGeom>
        </p:spPr>
        <p:txBody>
          <a:bodyPr wrap="square">
            <a:spAutoFit/>
          </a:bodyPr>
          <a:lstStyle/>
          <a:p>
            <a:r>
              <a:rPr lang="en-US" sz="4000">
                <a:latin typeface="Garamond" panose="02020404030301010803" pitchFamily="18" charset="0"/>
              </a:rPr>
              <a:t>(a)(1) A healthcare provider shall not knowingly perform or offer to perform on a minor, or administer or offer to administer to a minor, a medical procedure </a:t>
            </a:r>
            <a:r>
              <a:rPr lang="en-US" sz="4000">
                <a:highlight>
                  <a:srgbClr val="FFFF00"/>
                </a:highlight>
                <a:latin typeface="Garamond" panose="02020404030301010803" pitchFamily="18" charset="0"/>
              </a:rPr>
              <a:t>if the performance or administration of the procedure is for the purpose of</a:t>
            </a:r>
            <a:r>
              <a:rPr lang="en-US" sz="4000">
                <a:latin typeface="Garamond" panose="02020404030301010803" pitchFamily="18" charset="0"/>
              </a:rPr>
              <a:t>:</a:t>
            </a:r>
          </a:p>
          <a:p>
            <a:endParaRPr lang="en-US" sz="4000">
              <a:latin typeface="Garamond" panose="02020404030301010803" pitchFamily="18" charset="0"/>
            </a:endParaRPr>
          </a:p>
          <a:p>
            <a:r>
              <a:rPr lang="en-US" sz="4000">
                <a:latin typeface="Garamond" panose="02020404030301010803" pitchFamily="18" charset="0"/>
              </a:rPr>
              <a:t>	(A) </a:t>
            </a:r>
            <a:r>
              <a:rPr lang="en-US" sz="4000">
                <a:highlight>
                  <a:srgbClr val="FFFF00"/>
                </a:highlight>
                <a:latin typeface="Garamond" panose="02020404030301010803" pitchFamily="18" charset="0"/>
              </a:rPr>
              <a:t>Enabling a minor to identify with, or live as, a purported identity 			      inconsistent with the minor's sex</a:t>
            </a:r>
            <a:r>
              <a:rPr lang="en-US" sz="4000">
                <a:latin typeface="Garamond" panose="02020404030301010803" pitchFamily="18" charset="0"/>
              </a:rPr>
              <a:t>; or</a:t>
            </a:r>
          </a:p>
          <a:p>
            <a:endParaRPr lang="en-US" sz="4000">
              <a:latin typeface="Garamond" panose="02020404030301010803" pitchFamily="18" charset="0"/>
            </a:endParaRPr>
          </a:p>
          <a:p>
            <a:r>
              <a:rPr lang="en-US" sz="4000">
                <a:latin typeface="Garamond" panose="02020404030301010803" pitchFamily="18" charset="0"/>
              </a:rPr>
              <a:t>	(B) </a:t>
            </a:r>
            <a:r>
              <a:rPr lang="en-US" sz="4000">
                <a:highlight>
                  <a:srgbClr val="FFFF00"/>
                </a:highlight>
                <a:latin typeface="Garamond" panose="02020404030301010803" pitchFamily="18" charset="0"/>
              </a:rPr>
              <a:t>Treating purported discomfort or distress from a discordance between 	      the minor's sex and asserted identity</a:t>
            </a:r>
            <a:r>
              <a:rPr lang="en-US" sz="4000">
                <a:latin typeface="Garamond" panose="02020404030301010803" pitchFamily="18" charset="0"/>
              </a:rPr>
              <a:t>. </a:t>
            </a:r>
          </a:p>
        </p:txBody>
      </p:sp>
    </p:spTree>
    <p:extLst>
      <p:ext uri="{BB962C8B-B14F-4D97-AF65-F5344CB8AC3E}">
        <p14:creationId xmlns:p14="http://schemas.microsoft.com/office/powerpoint/2010/main" val="86369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sp>
        <p:nvSpPr>
          <p:cNvPr id="2" name="TextBox 2"/>
          <p:cNvSpPr txBox="1"/>
          <p:nvPr/>
        </p:nvSpPr>
        <p:spPr>
          <a:xfrm>
            <a:off x="562186" y="4296799"/>
            <a:ext cx="5676682" cy="3308598"/>
          </a:xfrm>
          <a:prstGeom prst="rect">
            <a:avLst/>
          </a:prstGeom>
        </p:spPr>
        <p:txBody>
          <a:bodyPr lIns="0" tIns="0" rIns="0" bIns="0" rtlCol="0" anchor="t">
            <a:spAutoFit/>
          </a:bodyPr>
          <a:lstStyle/>
          <a:p>
            <a:pPr algn="ctr">
              <a:lnSpc>
                <a:spcPts val="8623"/>
              </a:lnSpc>
            </a:pPr>
            <a:r>
              <a:rPr lang="en-US" sz="7186" b="1">
                <a:solidFill>
                  <a:srgbClr val="142414"/>
                </a:solidFill>
                <a:latin typeface="Garamond"/>
              </a:rPr>
              <a:t>992+</a:t>
            </a:r>
            <a:r>
              <a:rPr lang="en-US" sz="7186">
                <a:solidFill>
                  <a:srgbClr val="142414"/>
                </a:solidFill>
                <a:latin typeface="Garamond"/>
              </a:rPr>
              <a:t> Anti-trans bills introduced</a:t>
            </a:r>
          </a:p>
        </p:txBody>
      </p:sp>
      <p:sp>
        <p:nvSpPr>
          <p:cNvPr id="3" name="Freeform 3"/>
          <p:cNvSpPr/>
          <p:nvPr/>
        </p:nvSpPr>
        <p:spPr>
          <a:xfrm rot="-1016209">
            <a:off x="-1912748" y="6648921"/>
            <a:ext cx="8901994" cy="10457555"/>
          </a:xfrm>
          <a:custGeom>
            <a:avLst/>
            <a:gdLst/>
            <a:ahLst/>
            <a:cxnLst/>
            <a:rect l="l" t="t" r="r" b="b"/>
            <a:pathLst>
              <a:path w="8901994" h="10457555">
                <a:moveTo>
                  <a:pt x="0" y="0"/>
                </a:moveTo>
                <a:lnTo>
                  <a:pt x="8901993" y="0"/>
                </a:lnTo>
                <a:lnTo>
                  <a:pt x="8901993" y="10457555"/>
                </a:lnTo>
                <a:lnTo>
                  <a:pt x="0" y="10457555"/>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8862409">
            <a:off x="12808303" y="-4200077"/>
            <a:ext cx="8901994" cy="10457555"/>
          </a:xfrm>
          <a:custGeom>
            <a:avLst/>
            <a:gdLst/>
            <a:ahLst/>
            <a:cxnLst/>
            <a:rect l="l" t="t" r="r" b="b"/>
            <a:pathLst>
              <a:path w="8901994" h="10457555">
                <a:moveTo>
                  <a:pt x="0" y="0"/>
                </a:moveTo>
                <a:lnTo>
                  <a:pt x="8901994" y="0"/>
                </a:lnTo>
                <a:lnTo>
                  <a:pt x="8901994" y="10457554"/>
                </a:lnTo>
                <a:lnTo>
                  <a:pt x="0" y="10457554"/>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6787978">
            <a:off x="12441750" y="-6327954"/>
            <a:ext cx="7755409" cy="12292435"/>
          </a:xfrm>
          <a:custGeom>
            <a:avLst/>
            <a:gdLst/>
            <a:ahLst/>
            <a:cxnLst/>
            <a:rect l="l" t="t" r="r" b="b"/>
            <a:pathLst>
              <a:path w="7755409" h="12292435">
                <a:moveTo>
                  <a:pt x="0" y="0"/>
                </a:moveTo>
                <a:lnTo>
                  <a:pt x="7755409" y="0"/>
                </a:lnTo>
                <a:lnTo>
                  <a:pt x="7755409" y="12292436"/>
                </a:lnTo>
                <a:lnTo>
                  <a:pt x="0" y="122924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6" name="Group 6"/>
          <p:cNvGrpSpPr/>
          <p:nvPr/>
        </p:nvGrpSpPr>
        <p:grpSpPr>
          <a:xfrm>
            <a:off x="6477000" y="4443882"/>
            <a:ext cx="3800874" cy="2270354"/>
            <a:chOff x="0" y="0"/>
            <a:chExt cx="1027647" cy="597953"/>
          </a:xfrm>
        </p:grpSpPr>
        <p:sp>
          <p:nvSpPr>
            <p:cNvPr id="7" name="Freeform 7"/>
            <p:cNvSpPr/>
            <p:nvPr/>
          </p:nvSpPr>
          <p:spPr>
            <a:xfrm>
              <a:off x="0" y="0"/>
              <a:ext cx="1027647" cy="597953"/>
            </a:xfrm>
            <a:custGeom>
              <a:avLst/>
              <a:gdLst/>
              <a:ahLst/>
              <a:cxnLst/>
              <a:rect l="l" t="t" r="r" b="b"/>
              <a:pathLst>
                <a:path w="1027647" h="597953">
                  <a:moveTo>
                    <a:pt x="1027647" y="298977"/>
                  </a:moveTo>
                  <a:lnTo>
                    <a:pt x="621247" y="0"/>
                  </a:lnTo>
                  <a:lnTo>
                    <a:pt x="621247" y="203200"/>
                  </a:lnTo>
                  <a:lnTo>
                    <a:pt x="0" y="203200"/>
                  </a:lnTo>
                  <a:lnTo>
                    <a:pt x="0" y="394753"/>
                  </a:lnTo>
                  <a:lnTo>
                    <a:pt x="621247" y="394753"/>
                  </a:lnTo>
                  <a:lnTo>
                    <a:pt x="621247" y="597953"/>
                  </a:lnTo>
                  <a:lnTo>
                    <a:pt x="1027647" y="298977"/>
                  </a:lnTo>
                  <a:close/>
                </a:path>
              </a:pathLst>
            </a:custGeom>
            <a:solidFill>
              <a:srgbClr val="8C52FF"/>
            </a:solidFill>
          </p:spPr>
          <p:txBody>
            <a:bodyPr/>
            <a:lstStyle/>
            <a:p>
              <a:endParaRPr lang="en-US"/>
            </a:p>
          </p:txBody>
        </p:sp>
        <p:sp>
          <p:nvSpPr>
            <p:cNvPr id="8" name="TextBox 8"/>
            <p:cNvSpPr txBox="1"/>
            <p:nvPr/>
          </p:nvSpPr>
          <p:spPr>
            <a:xfrm>
              <a:off x="0" y="165100"/>
              <a:ext cx="926047" cy="229653"/>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0277874" y="4424832"/>
            <a:ext cx="5676682" cy="2205732"/>
          </a:xfrm>
          <a:prstGeom prst="rect">
            <a:avLst/>
          </a:prstGeom>
        </p:spPr>
        <p:txBody>
          <a:bodyPr lIns="0" tIns="0" rIns="0" bIns="0" rtlCol="0" anchor="t">
            <a:spAutoFit/>
          </a:bodyPr>
          <a:lstStyle/>
          <a:p>
            <a:pPr algn="ctr">
              <a:lnSpc>
                <a:spcPts val="8623"/>
              </a:lnSpc>
            </a:pPr>
            <a:r>
              <a:rPr lang="en-US" sz="7186" b="1">
                <a:solidFill>
                  <a:srgbClr val="142414"/>
                </a:solidFill>
                <a:latin typeface="Garamond"/>
              </a:rPr>
              <a:t>134+</a:t>
            </a:r>
            <a:r>
              <a:rPr lang="en-US" sz="7186">
                <a:solidFill>
                  <a:srgbClr val="142414"/>
                </a:solidFill>
                <a:latin typeface="Garamond"/>
              </a:rPr>
              <a:t> Anti-trans laws </a:t>
            </a:r>
            <a:r>
              <a:rPr lang="en-US" sz="7186" b="1" u="sng">
                <a:solidFill>
                  <a:srgbClr val="142414"/>
                </a:solidFill>
                <a:latin typeface="Garamond"/>
              </a:rPr>
              <a:t>enacted</a:t>
            </a:r>
          </a:p>
        </p:txBody>
      </p:sp>
      <p:sp>
        <p:nvSpPr>
          <p:cNvPr id="10" name="Freeform 10"/>
          <p:cNvSpPr/>
          <p:nvPr/>
        </p:nvSpPr>
        <p:spPr>
          <a:xfrm rot="8862409">
            <a:off x="12960703" y="-4200077"/>
            <a:ext cx="8901994" cy="10457555"/>
          </a:xfrm>
          <a:custGeom>
            <a:avLst/>
            <a:gdLst/>
            <a:ahLst/>
            <a:cxnLst/>
            <a:rect l="l" t="t" r="r" b="b"/>
            <a:pathLst>
              <a:path w="8901994" h="10457555">
                <a:moveTo>
                  <a:pt x="0" y="0"/>
                </a:moveTo>
                <a:lnTo>
                  <a:pt x="8901994" y="0"/>
                </a:lnTo>
                <a:lnTo>
                  <a:pt x="8901994" y="10457554"/>
                </a:lnTo>
                <a:lnTo>
                  <a:pt x="0" y="10457554"/>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699346" y="426065"/>
            <a:ext cx="11810019" cy="2976584"/>
          </a:xfrm>
          <a:prstGeom prst="rect">
            <a:avLst/>
          </a:prstGeom>
        </p:spPr>
        <p:txBody>
          <a:bodyPr lIns="0" tIns="0" rIns="0" bIns="0" rtlCol="0" anchor="t">
            <a:spAutoFit/>
          </a:bodyPr>
          <a:lstStyle/>
          <a:p>
            <a:pPr algn="ctr">
              <a:lnSpc>
                <a:spcPts val="11900"/>
              </a:lnSpc>
            </a:pPr>
            <a:r>
              <a:rPr lang="en-US" sz="8500">
                <a:solidFill>
                  <a:srgbClr val="142414"/>
                </a:solidFill>
                <a:latin typeface="Garamond Bold"/>
              </a:rPr>
              <a:t>I. Phenomenon of Anti-Trans Legislation 2019-23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sp>
        <p:nvSpPr>
          <p:cNvPr id="2" name="TextBox 2"/>
          <p:cNvSpPr txBox="1"/>
          <p:nvPr/>
        </p:nvSpPr>
        <p:spPr>
          <a:xfrm>
            <a:off x="599523" y="670313"/>
            <a:ext cx="16762896" cy="1422890"/>
          </a:xfrm>
          <a:prstGeom prst="rect">
            <a:avLst/>
          </a:prstGeom>
        </p:spPr>
        <p:txBody>
          <a:bodyPr wrap="square" lIns="0" tIns="0" rIns="0" bIns="0" rtlCol="0" anchor="t">
            <a:spAutoFit/>
          </a:bodyPr>
          <a:lstStyle/>
          <a:p>
            <a:pPr algn="ctr">
              <a:lnSpc>
                <a:spcPts val="11519"/>
              </a:lnSpc>
            </a:pPr>
            <a:r>
              <a:rPr lang="en-US" sz="8000">
                <a:solidFill>
                  <a:srgbClr val="142414"/>
                </a:solidFill>
                <a:latin typeface="Garamond" panose="02020404030301010803" pitchFamily="18" charset="0"/>
              </a:rPr>
              <a:t>Tennessee Exceptions</a:t>
            </a:r>
          </a:p>
        </p:txBody>
      </p:sp>
      <p:sp>
        <p:nvSpPr>
          <p:cNvPr id="3" name="Freeform 3"/>
          <p:cNvSpPr/>
          <p:nvPr/>
        </p:nvSpPr>
        <p:spPr>
          <a:xfrm rot="-4421762">
            <a:off x="10122852" y="4029522"/>
            <a:ext cx="8901994" cy="10457555"/>
          </a:xfrm>
          <a:custGeom>
            <a:avLst/>
            <a:gdLst/>
            <a:ahLst/>
            <a:cxnLst/>
            <a:rect l="l" t="t" r="r" b="b"/>
            <a:pathLst>
              <a:path w="8901994" h="10457555">
                <a:moveTo>
                  <a:pt x="0" y="0"/>
                </a:moveTo>
                <a:lnTo>
                  <a:pt x="8901994" y="0"/>
                </a:lnTo>
                <a:lnTo>
                  <a:pt x="8901994" y="10457555"/>
                </a:lnTo>
                <a:lnTo>
                  <a:pt x="0" y="10457555"/>
                </a:lnTo>
                <a:lnTo>
                  <a:pt x="0" y="0"/>
                </a:lnTo>
                <a:close/>
              </a:path>
            </a:pathLst>
          </a:custGeom>
          <a:blipFill>
            <a:blip r:embed="rId3">
              <a:alphaModFix amt="21999"/>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1811000" y="8949308"/>
            <a:ext cx="9410246" cy="790575"/>
          </a:xfrm>
          <a:prstGeom prst="rect">
            <a:avLst/>
          </a:prstGeom>
        </p:spPr>
        <p:txBody>
          <a:bodyPr lIns="0" tIns="0" rIns="0" bIns="0" rtlCol="0" anchor="t">
            <a:spAutoFit/>
          </a:bodyPr>
          <a:lstStyle/>
          <a:p>
            <a:pPr>
              <a:lnSpc>
                <a:spcPts val="6300"/>
              </a:lnSpc>
            </a:pPr>
            <a:r>
              <a:rPr lang="en-US" sz="4500">
                <a:solidFill>
                  <a:srgbClr val="142414"/>
                </a:solidFill>
                <a:latin typeface="Garamond" panose="02020404030301010803" pitchFamily="18" charset="0"/>
              </a:rPr>
              <a:t>— TN SB 1 (Enacted)</a:t>
            </a:r>
          </a:p>
        </p:txBody>
      </p:sp>
      <p:sp>
        <p:nvSpPr>
          <p:cNvPr id="4" name="Rectangle 3">
            <a:extLst>
              <a:ext uri="{FF2B5EF4-FFF2-40B4-BE49-F238E27FC236}">
                <a16:creationId xmlns:a16="http://schemas.microsoft.com/office/drawing/2014/main" id="{81B9A515-11A5-427D-8F46-724ED01B8960}"/>
              </a:ext>
            </a:extLst>
          </p:cNvPr>
          <p:cNvSpPr/>
          <p:nvPr/>
        </p:nvSpPr>
        <p:spPr>
          <a:xfrm>
            <a:off x="914400" y="2705100"/>
            <a:ext cx="16133142" cy="4524315"/>
          </a:xfrm>
          <a:prstGeom prst="rect">
            <a:avLst/>
          </a:prstGeom>
        </p:spPr>
        <p:txBody>
          <a:bodyPr wrap="square">
            <a:spAutoFit/>
          </a:bodyPr>
          <a:lstStyle/>
          <a:p>
            <a:r>
              <a:rPr lang="en-US" sz="3600">
                <a:latin typeface="Garamond" panose="02020404030301010803" pitchFamily="18" charset="0"/>
              </a:rPr>
              <a:t>(b )( 1) It is not a violation of subsection ( a) if a healthcare provider knowingly performs, or offers to perform, a medical procedure on or administers, or offers to administer, a medical procedure to a minor if: ·</a:t>
            </a:r>
          </a:p>
          <a:p>
            <a:endParaRPr lang="en-US" sz="3600">
              <a:latin typeface="Garamond" panose="02020404030301010803" pitchFamily="18" charset="0"/>
            </a:endParaRPr>
          </a:p>
          <a:p>
            <a:r>
              <a:rPr lang="en-US" sz="3600">
                <a:latin typeface="Garamond" panose="02020404030301010803" pitchFamily="18" charset="0"/>
              </a:rPr>
              <a:t>	(A) The performance or administration of the medical procedure is to treat a 	  	      minor’s congenital defect, precocious puberty, disease, or physical injury . . . </a:t>
            </a:r>
          </a:p>
          <a:p>
            <a:endParaRPr lang="en-US" sz="3600">
              <a:latin typeface="Garamond" panose="02020404030301010803" pitchFamily="18" charset="0"/>
            </a:endParaRPr>
          </a:p>
          <a:p>
            <a:r>
              <a:rPr lang="en-US" sz="3600">
                <a:latin typeface="Garamond" panose="02020404030301010803" pitchFamily="18" charset="0"/>
              </a:rPr>
              <a:t>	</a:t>
            </a:r>
          </a:p>
        </p:txBody>
      </p:sp>
    </p:spTree>
    <p:extLst>
      <p:ext uri="{BB962C8B-B14F-4D97-AF65-F5344CB8AC3E}">
        <p14:creationId xmlns:p14="http://schemas.microsoft.com/office/powerpoint/2010/main" val="103686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TextBox 2"/>
          <p:cNvSpPr txBox="1"/>
          <p:nvPr/>
        </p:nvSpPr>
        <p:spPr>
          <a:xfrm>
            <a:off x="799500" y="2587708"/>
            <a:ext cx="6583499" cy="984180"/>
          </a:xfrm>
          <a:prstGeom prst="rect">
            <a:avLst/>
          </a:prstGeom>
        </p:spPr>
        <p:txBody>
          <a:bodyPr wrap="square" lIns="0" tIns="0" rIns="0" bIns="0" rtlCol="0" anchor="t">
            <a:spAutoFit/>
          </a:bodyPr>
          <a:lstStyle/>
          <a:p>
            <a:pPr>
              <a:lnSpc>
                <a:spcPts val="7799"/>
              </a:lnSpc>
            </a:pPr>
            <a:r>
              <a:rPr lang="en-US" sz="6499">
                <a:solidFill>
                  <a:srgbClr val="FFFFFF"/>
                </a:solidFill>
                <a:latin typeface="Garamond"/>
              </a:rPr>
              <a:t>GAC Laws</a:t>
            </a:r>
          </a:p>
        </p:txBody>
      </p:sp>
      <p:sp>
        <p:nvSpPr>
          <p:cNvPr id="4" name="TextBox 4"/>
          <p:cNvSpPr txBox="1"/>
          <p:nvPr/>
        </p:nvSpPr>
        <p:spPr>
          <a:xfrm>
            <a:off x="1121780" y="5364410"/>
            <a:ext cx="3455295" cy="1176861"/>
          </a:xfrm>
          <a:prstGeom prst="rect">
            <a:avLst/>
          </a:prstGeom>
        </p:spPr>
        <p:txBody>
          <a:bodyPr lIns="0" tIns="0" rIns="0" bIns="0" rtlCol="0" anchor="t">
            <a:spAutoFit/>
          </a:bodyPr>
          <a:lstStyle/>
          <a:p>
            <a:pPr marL="591186" lvl="1" indent="-342900">
              <a:lnSpc>
                <a:spcPts val="3013"/>
              </a:lnSpc>
              <a:buFont typeface="Arial" panose="020B0604020202020204" pitchFamily="34" charset="0"/>
              <a:buChar char="•"/>
            </a:pPr>
            <a:r>
              <a:rPr lang="en-US" sz="2300">
                <a:solidFill>
                  <a:srgbClr val="FFFFFF"/>
                </a:solidFill>
                <a:latin typeface="TT Commons Pro"/>
              </a:rPr>
              <a:t>No anti-GAC laws enacted</a:t>
            </a:r>
          </a:p>
          <a:p>
            <a:pPr marL="0" lvl="0" indent="0" algn="ctr">
              <a:lnSpc>
                <a:spcPts val="3450"/>
              </a:lnSpc>
            </a:pPr>
            <a:endParaRPr lang="en-US" sz="2300">
              <a:solidFill>
                <a:srgbClr val="FFFFFF"/>
              </a:solidFill>
              <a:latin typeface="TT Commons Pro"/>
            </a:endParaRPr>
          </a:p>
        </p:txBody>
      </p:sp>
      <p:sp>
        <p:nvSpPr>
          <p:cNvPr id="7" name="TextBox 7"/>
          <p:cNvSpPr txBox="1"/>
          <p:nvPr/>
        </p:nvSpPr>
        <p:spPr>
          <a:xfrm>
            <a:off x="1370695" y="6612589"/>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Anti-GAC law(s) enacted and </a:t>
            </a:r>
            <a:r>
              <a:rPr lang="en-US" sz="2300" u="sng">
                <a:solidFill>
                  <a:srgbClr val="FFFFFF"/>
                </a:solidFill>
                <a:latin typeface="TT Commons Pro"/>
              </a:rPr>
              <a:t>unchallenged</a:t>
            </a:r>
          </a:p>
        </p:txBody>
      </p:sp>
      <p:sp>
        <p:nvSpPr>
          <p:cNvPr id="10" name="TextBox 10"/>
          <p:cNvSpPr txBox="1"/>
          <p:nvPr/>
        </p:nvSpPr>
        <p:spPr>
          <a:xfrm>
            <a:off x="1370695" y="8062932"/>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Anti-GAC law(s) enacted and </a:t>
            </a:r>
            <a:r>
              <a:rPr lang="en-US" sz="2300" u="sng">
                <a:solidFill>
                  <a:srgbClr val="FFFFFF"/>
                </a:solidFill>
                <a:latin typeface="TT Commons Pro"/>
              </a:rPr>
              <a:t>challenged</a:t>
            </a:r>
          </a:p>
        </p:txBody>
      </p:sp>
      <p:pic>
        <p:nvPicPr>
          <p:cNvPr id="19" name="Picture 18">
            <a:extLst>
              <a:ext uri="{FF2B5EF4-FFF2-40B4-BE49-F238E27FC236}">
                <a16:creationId xmlns:a16="http://schemas.microsoft.com/office/drawing/2014/main" id="{745387B2-3436-46E6-BB03-31B2BF77F9D6}"/>
              </a:ext>
            </a:extLst>
          </p:cNvPr>
          <p:cNvPicPr>
            <a:picLocks noChangeAspect="1"/>
          </p:cNvPicPr>
          <p:nvPr/>
        </p:nvPicPr>
        <p:blipFill>
          <a:blip r:embed="rId2"/>
          <a:stretch>
            <a:fillRect/>
          </a:stretch>
        </p:blipFill>
        <p:spPr>
          <a:xfrm>
            <a:off x="825131" y="5349169"/>
            <a:ext cx="401735" cy="376626"/>
          </a:xfrm>
          <a:prstGeom prst="rect">
            <a:avLst/>
          </a:prstGeom>
        </p:spPr>
      </p:pic>
      <p:pic>
        <p:nvPicPr>
          <p:cNvPr id="20" name="Picture 19">
            <a:extLst>
              <a:ext uri="{FF2B5EF4-FFF2-40B4-BE49-F238E27FC236}">
                <a16:creationId xmlns:a16="http://schemas.microsoft.com/office/drawing/2014/main" id="{AD5E69F5-B643-44F5-9919-00EEACF1D74E}"/>
              </a:ext>
            </a:extLst>
          </p:cNvPr>
          <p:cNvPicPr>
            <a:picLocks noChangeAspect="1"/>
          </p:cNvPicPr>
          <p:nvPr/>
        </p:nvPicPr>
        <p:blipFill>
          <a:blip r:embed="rId3"/>
          <a:stretch>
            <a:fillRect/>
          </a:stretch>
        </p:blipFill>
        <p:spPr>
          <a:xfrm>
            <a:off x="799500" y="6643174"/>
            <a:ext cx="401735" cy="376626"/>
          </a:xfrm>
          <a:prstGeom prst="rect">
            <a:avLst/>
          </a:prstGeom>
        </p:spPr>
      </p:pic>
      <p:pic>
        <p:nvPicPr>
          <p:cNvPr id="21" name="Picture 20">
            <a:extLst>
              <a:ext uri="{FF2B5EF4-FFF2-40B4-BE49-F238E27FC236}">
                <a16:creationId xmlns:a16="http://schemas.microsoft.com/office/drawing/2014/main" id="{0FA903F1-C809-4E47-99AD-A66D6AC28595}"/>
              </a:ext>
            </a:extLst>
          </p:cNvPr>
          <p:cNvPicPr>
            <a:picLocks noChangeAspect="1"/>
          </p:cNvPicPr>
          <p:nvPr/>
        </p:nvPicPr>
        <p:blipFill>
          <a:blip r:embed="rId4"/>
          <a:stretch>
            <a:fillRect/>
          </a:stretch>
        </p:blipFill>
        <p:spPr>
          <a:xfrm>
            <a:off x="799500" y="8106068"/>
            <a:ext cx="401734" cy="384994"/>
          </a:xfrm>
          <a:prstGeom prst="rect">
            <a:avLst/>
          </a:prstGeom>
        </p:spPr>
      </p:pic>
      <p:pic>
        <p:nvPicPr>
          <p:cNvPr id="11" name="Picture 10">
            <a:extLst>
              <a:ext uri="{FF2B5EF4-FFF2-40B4-BE49-F238E27FC236}">
                <a16:creationId xmlns:a16="http://schemas.microsoft.com/office/drawing/2014/main" id="{54B6ED34-75FA-42A1-9B8B-80265125B9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5450" y="347009"/>
            <a:ext cx="12986211" cy="10034801"/>
          </a:xfrm>
          <a:prstGeom prst="rect">
            <a:avLst/>
          </a:prstGeom>
        </p:spPr>
      </p:pic>
    </p:spTree>
    <p:extLst>
      <p:ext uri="{BB962C8B-B14F-4D97-AF65-F5344CB8AC3E}">
        <p14:creationId xmlns:p14="http://schemas.microsoft.com/office/powerpoint/2010/main" val="2381459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F3EDC2-B2DD-4D54-80DF-C029C3E5E87C}"/>
              </a:ext>
            </a:extLst>
          </p:cNvPr>
          <p:cNvPicPr>
            <a:picLocks noChangeAspect="1"/>
          </p:cNvPicPr>
          <p:nvPr/>
        </p:nvPicPr>
        <p:blipFill rotWithShape="1">
          <a:blip r:embed="rId2">
            <a:extLst>
              <a:ext uri="{28A0092B-C50C-407E-A947-70E740481C1C}">
                <a14:useLocalDpi xmlns:a14="http://schemas.microsoft.com/office/drawing/2010/main" val="0"/>
              </a:ext>
            </a:extLst>
          </a:blip>
          <a:srcRect l="24994" t="19533" r="24999" b="24811"/>
          <a:stretch/>
        </p:blipFill>
        <p:spPr>
          <a:xfrm>
            <a:off x="4267200" y="1638300"/>
            <a:ext cx="13563600" cy="8491379"/>
          </a:xfrm>
          <a:prstGeom prst="rect">
            <a:avLst/>
          </a:prstGeom>
        </p:spPr>
      </p:pic>
      <p:sp>
        <p:nvSpPr>
          <p:cNvPr id="2" name="TextBox 2"/>
          <p:cNvSpPr txBox="1"/>
          <p:nvPr/>
        </p:nvSpPr>
        <p:spPr>
          <a:xfrm>
            <a:off x="838200" y="723900"/>
            <a:ext cx="6172200" cy="3945375"/>
          </a:xfrm>
          <a:prstGeom prst="rect">
            <a:avLst/>
          </a:prstGeom>
        </p:spPr>
        <p:txBody>
          <a:bodyPr wrap="square" lIns="0" tIns="0" rIns="0" bIns="0" rtlCol="0" anchor="t">
            <a:spAutoFit/>
          </a:bodyPr>
          <a:lstStyle/>
          <a:p>
            <a:pPr>
              <a:lnSpc>
                <a:spcPts val="7799"/>
              </a:lnSpc>
            </a:pPr>
            <a:r>
              <a:rPr lang="en-US" sz="6499" b="1" u="sng">
                <a:solidFill>
                  <a:srgbClr val="FFFFFF"/>
                </a:solidFill>
                <a:latin typeface="Garamond" panose="02020404030301010803" pitchFamily="18" charset="0"/>
              </a:rPr>
              <a:t>GAC Laws</a:t>
            </a:r>
            <a:r>
              <a:rPr lang="en-US" sz="6499" b="1">
                <a:solidFill>
                  <a:srgbClr val="FFFFFF"/>
                </a:solidFill>
                <a:latin typeface="Garamond" panose="02020404030301010803" pitchFamily="18" charset="0"/>
              </a:rPr>
              <a:t>: </a:t>
            </a:r>
          </a:p>
          <a:p>
            <a:pPr>
              <a:lnSpc>
                <a:spcPts val="7799"/>
              </a:lnSpc>
            </a:pPr>
            <a:r>
              <a:rPr lang="en-US" sz="5400">
                <a:solidFill>
                  <a:srgbClr val="FFFFFF"/>
                </a:solidFill>
                <a:latin typeface="Garamond" panose="02020404030301010803" pitchFamily="18" charset="0"/>
              </a:rPr>
              <a:t>% of US Population Living in a State Where…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00" y="-1333500"/>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005215">
            <a:off x="7529309" y="3196584"/>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TextBox 4"/>
          <p:cNvSpPr txBox="1"/>
          <p:nvPr/>
        </p:nvSpPr>
        <p:spPr>
          <a:xfrm>
            <a:off x="1028700" y="4405313"/>
            <a:ext cx="6910589" cy="2949525"/>
          </a:xfrm>
          <a:prstGeom prst="rect">
            <a:avLst/>
          </a:prstGeom>
        </p:spPr>
        <p:txBody>
          <a:bodyPr lIns="0" tIns="0" rIns="0" bIns="0" rtlCol="0" anchor="t">
            <a:spAutoFit/>
          </a:bodyPr>
          <a:lstStyle/>
          <a:p>
            <a:pPr>
              <a:lnSpc>
                <a:spcPts val="11519"/>
              </a:lnSpc>
            </a:pPr>
            <a:r>
              <a:rPr lang="en-US" sz="9600">
                <a:solidFill>
                  <a:srgbClr val="FFFFFF"/>
                </a:solidFill>
                <a:latin typeface="Garamond Light"/>
              </a:rPr>
              <a:t>Focus Case: LS v </a:t>
            </a:r>
            <a:r>
              <a:rPr lang="en-US" sz="9600" err="1">
                <a:solidFill>
                  <a:srgbClr val="FFFFFF"/>
                </a:solidFill>
                <a:latin typeface="Garamond Light"/>
              </a:rPr>
              <a:t>Skrmetti</a:t>
            </a:r>
            <a:r>
              <a:rPr lang="en-US" sz="9600">
                <a:solidFill>
                  <a:srgbClr val="FFFFFF"/>
                </a:solidFill>
                <a:latin typeface="Garamond Light"/>
              </a:rPr>
              <a:t> </a:t>
            </a:r>
          </a:p>
        </p:txBody>
      </p:sp>
      <p:sp>
        <p:nvSpPr>
          <p:cNvPr id="10" name="TextBox 10"/>
          <p:cNvSpPr txBox="1"/>
          <p:nvPr/>
        </p:nvSpPr>
        <p:spPr>
          <a:xfrm>
            <a:off x="10370482" y="1104900"/>
            <a:ext cx="6910589" cy="7999049"/>
          </a:xfrm>
          <a:prstGeom prst="rect">
            <a:avLst/>
          </a:prstGeom>
        </p:spPr>
        <p:txBody>
          <a:bodyPr lIns="0" tIns="0" rIns="0" bIns="0" rtlCol="0" anchor="t">
            <a:spAutoFit/>
          </a:bodyPr>
          <a:lstStyle/>
          <a:p>
            <a:pPr marL="685800" indent="-685800">
              <a:lnSpc>
                <a:spcPts val="6300"/>
              </a:lnSpc>
              <a:buFont typeface="Wingdings" pitchFamily="2" charset="2"/>
              <a:buChar char="§"/>
            </a:pPr>
            <a:r>
              <a:rPr lang="en-US" sz="3600">
                <a:solidFill>
                  <a:srgbClr val="142414"/>
                </a:solidFill>
                <a:latin typeface="Garamond Light"/>
              </a:rPr>
              <a:t>Federal District Courts enjoined Tennessee and Kentucky bans on GAC.</a:t>
            </a:r>
          </a:p>
          <a:p>
            <a:pPr marL="685800" indent="-685800">
              <a:lnSpc>
                <a:spcPts val="6300"/>
              </a:lnSpc>
              <a:buFont typeface="Wingdings" pitchFamily="2" charset="2"/>
              <a:buChar char="§"/>
            </a:pPr>
            <a:r>
              <a:rPr lang="en-US" sz="3600">
                <a:solidFill>
                  <a:srgbClr val="142414"/>
                </a:solidFill>
                <a:latin typeface="Garamond Light"/>
              </a:rPr>
              <a:t>Sixth Circuit reversed with one dissent – first appellate court to allow a blanket prohibition to take effect. </a:t>
            </a:r>
            <a:r>
              <a:rPr lang="en-US" sz="3600">
                <a:solidFill>
                  <a:srgbClr val="FF0000"/>
                </a:solidFill>
                <a:latin typeface="Garamond Light"/>
              </a:rPr>
              <a:t>83 F4th 460</a:t>
            </a:r>
            <a:r>
              <a:rPr lang="en-US" sz="3600">
                <a:solidFill>
                  <a:srgbClr val="142414"/>
                </a:solidFill>
                <a:latin typeface="Garamond Light"/>
              </a:rPr>
              <a:t>.</a:t>
            </a:r>
          </a:p>
          <a:p>
            <a:pPr marL="685800" indent="-685800">
              <a:lnSpc>
                <a:spcPts val="6300"/>
              </a:lnSpc>
              <a:buFont typeface="Wingdings" pitchFamily="2" charset="2"/>
              <a:buChar char="§"/>
            </a:pPr>
            <a:r>
              <a:rPr lang="en-US" sz="3600">
                <a:solidFill>
                  <a:srgbClr val="142414"/>
                </a:solidFill>
                <a:latin typeface="Garamond Light"/>
              </a:rPr>
              <a:t>Cert petitions filed by Plaintiff and Solicitor General.</a:t>
            </a:r>
          </a:p>
          <a:p>
            <a:pPr marL="685800" indent="-685800">
              <a:lnSpc>
                <a:spcPts val="6300"/>
              </a:lnSpc>
              <a:buFont typeface="Wingdings" pitchFamily="2" charset="2"/>
              <a:buChar char="§"/>
            </a:pPr>
            <a:r>
              <a:rPr lang="en-US" sz="3600">
                <a:solidFill>
                  <a:srgbClr val="142414"/>
                </a:solidFill>
                <a:latin typeface="Garamond Light"/>
              </a:rPr>
              <a:t>Listed for March 15 conference</a:t>
            </a:r>
          </a:p>
        </p:txBody>
      </p:sp>
    </p:spTree>
    <p:extLst>
      <p:ext uri="{BB962C8B-B14F-4D97-AF65-F5344CB8AC3E}">
        <p14:creationId xmlns:p14="http://schemas.microsoft.com/office/powerpoint/2010/main" val="66381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00" y="-1333500"/>
            <a:ext cx="13958156" cy="13434725"/>
          </a:xfrm>
          <a:custGeom>
            <a:avLst/>
            <a:gdLst/>
            <a:ahLst/>
            <a:cxnLst/>
            <a:rect l="l" t="t" r="r" b="b"/>
            <a:pathLst>
              <a:path w="13958156" h="13434725">
                <a:moveTo>
                  <a:pt x="0" y="0"/>
                </a:moveTo>
                <a:lnTo>
                  <a:pt x="13958156" y="0"/>
                </a:lnTo>
                <a:lnTo>
                  <a:pt x="13958156" y="13434725"/>
                </a:lnTo>
                <a:lnTo>
                  <a:pt x="0" y="134347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005215">
            <a:off x="7529309" y="3196584"/>
            <a:ext cx="8946815" cy="14180830"/>
          </a:xfrm>
          <a:custGeom>
            <a:avLst/>
            <a:gdLst/>
            <a:ahLst/>
            <a:cxnLst/>
            <a:rect l="l" t="t" r="r" b="b"/>
            <a:pathLst>
              <a:path w="8946815" h="14180830">
                <a:moveTo>
                  <a:pt x="0" y="0"/>
                </a:moveTo>
                <a:lnTo>
                  <a:pt x="8946814" y="0"/>
                </a:lnTo>
                <a:lnTo>
                  <a:pt x="8946814" y="14180830"/>
                </a:lnTo>
                <a:lnTo>
                  <a:pt x="0" y="14180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28700" y="4405313"/>
            <a:ext cx="6910589" cy="4424288"/>
          </a:xfrm>
          <a:prstGeom prst="rect">
            <a:avLst/>
          </a:prstGeom>
        </p:spPr>
        <p:txBody>
          <a:bodyPr lIns="0" tIns="0" rIns="0" bIns="0" rtlCol="0" anchor="t">
            <a:spAutoFit/>
          </a:bodyPr>
          <a:lstStyle/>
          <a:p>
            <a:pPr>
              <a:lnSpc>
                <a:spcPts val="11519"/>
              </a:lnSpc>
            </a:pPr>
            <a:r>
              <a:rPr lang="en-US" sz="9600">
                <a:solidFill>
                  <a:srgbClr val="FFFFFF"/>
                </a:solidFill>
                <a:latin typeface="Garamond Light"/>
              </a:rPr>
              <a:t>Focus Case: </a:t>
            </a:r>
          </a:p>
          <a:p>
            <a:pPr>
              <a:lnSpc>
                <a:spcPts val="11519"/>
              </a:lnSpc>
            </a:pPr>
            <a:r>
              <a:rPr lang="en-US" sz="9600">
                <a:solidFill>
                  <a:srgbClr val="FFFFFF"/>
                </a:solidFill>
                <a:latin typeface="Garamond Light"/>
              </a:rPr>
              <a:t>Brandt v. Griffin </a:t>
            </a:r>
          </a:p>
        </p:txBody>
      </p:sp>
      <p:sp>
        <p:nvSpPr>
          <p:cNvPr id="10" name="TextBox 10"/>
          <p:cNvSpPr txBox="1"/>
          <p:nvPr/>
        </p:nvSpPr>
        <p:spPr>
          <a:xfrm>
            <a:off x="10568190" y="723900"/>
            <a:ext cx="7074781" cy="11261160"/>
          </a:xfrm>
          <a:prstGeom prst="rect">
            <a:avLst/>
          </a:prstGeom>
        </p:spPr>
        <p:txBody>
          <a:bodyPr wrap="square" lIns="0" tIns="0" rIns="0" bIns="0" rtlCol="0" anchor="t">
            <a:spAutoFit/>
          </a:bodyPr>
          <a:lstStyle/>
          <a:p>
            <a:pPr marL="685800" indent="-685800">
              <a:lnSpc>
                <a:spcPts val="6300"/>
              </a:lnSpc>
              <a:buFont typeface="Wingdings" pitchFamily="2" charset="2"/>
              <a:buChar char="§"/>
            </a:pPr>
            <a:r>
              <a:rPr lang="en-US" sz="4000">
                <a:solidFill>
                  <a:srgbClr val="142414"/>
                </a:solidFill>
                <a:latin typeface="Garamond Light"/>
              </a:rPr>
              <a:t>Arkansas ban on gender-affirming care.</a:t>
            </a:r>
          </a:p>
          <a:p>
            <a:pPr marL="685800" indent="-685800">
              <a:lnSpc>
                <a:spcPts val="6300"/>
              </a:lnSpc>
              <a:buFont typeface="Wingdings" pitchFamily="2" charset="2"/>
              <a:buChar char="§"/>
            </a:pPr>
            <a:r>
              <a:rPr lang="en-US" sz="4000">
                <a:solidFill>
                  <a:srgbClr val="142414"/>
                </a:solidFill>
                <a:latin typeface="Garamond Light"/>
              </a:rPr>
              <a:t>Federal District Court granted preliminary injunction; 8</a:t>
            </a:r>
            <a:r>
              <a:rPr lang="en-US" sz="4000" baseline="30000">
                <a:solidFill>
                  <a:srgbClr val="142414"/>
                </a:solidFill>
                <a:latin typeface="Garamond Light"/>
              </a:rPr>
              <a:t>th</a:t>
            </a:r>
            <a:r>
              <a:rPr lang="en-US" sz="4000">
                <a:solidFill>
                  <a:srgbClr val="142414"/>
                </a:solidFill>
                <a:latin typeface="Garamond Light"/>
              </a:rPr>
              <a:t> Circuit affirmed.</a:t>
            </a:r>
          </a:p>
          <a:p>
            <a:pPr marL="685800" indent="-685800">
              <a:lnSpc>
                <a:spcPts val="6300"/>
              </a:lnSpc>
              <a:buFont typeface="Wingdings" pitchFamily="2" charset="2"/>
              <a:buChar char="§"/>
            </a:pPr>
            <a:r>
              <a:rPr lang="en-US" sz="4000">
                <a:solidFill>
                  <a:srgbClr val="142414"/>
                </a:solidFill>
                <a:latin typeface="Garamond Light"/>
              </a:rPr>
              <a:t>On remand, </a:t>
            </a:r>
            <a:r>
              <a:rPr lang="en-US" sz="4000" b="1">
                <a:solidFill>
                  <a:srgbClr val="FF0000"/>
                </a:solidFill>
                <a:latin typeface="Garamond Light"/>
              </a:rPr>
              <a:t>TRIAL. &gt;300 findings of fact. </a:t>
            </a:r>
            <a:r>
              <a:rPr lang="en-US" sz="4000">
                <a:solidFill>
                  <a:srgbClr val="142414"/>
                </a:solidFill>
                <a:latin typeface="Garamond Light"/>
              </a:rPr>
              <a:t>Permanent injunction granted. </a:t>
            </a:r>
            <a:r>
              <a:rPr lang="en-US" sz="4000">
                <a:solidFill>
                  <a:srgbClr val="FF0000"/>
                </a:solidFill>
                <a:latin typeface="Garamond Light"/>
              </a:rPr>
              <a:t>2023 WL 4073727</a:t>
            </a:r>
            <a:r>
              <a:rPr lang="en-US" sz="4000">
                <a:solidFill>
                  <a:srgbClr val="142414"/>
                </a:solidFill>
                <a:latin typeface="Garamond Light"/>
              </a:rPr>
              <a:t>.</a:t>
            </a:r>
          </a:p>
          <a:p>
            <a:pPr marL="685800" indent="-685800">
              <a:lnSpc>
                <a:spcPts val="6300"/>
              </a:lnSpc>
              <a:buFont typeface="Wingdings" pitchFamily="2" charset="2"/>
              <a:buChar char="§"/>
            </a:pPr>
            <a:r>
              <a:rPr lang="en-US" sz="4000">
                <a:solidFill>
                  <a:srgbClr val="142414"/>
                </a:solidFill>
                <a:latin typeface="Garamond Light"/>
              </a:rPr>
              <a:t>On appeal, initial </a:t>
            </a:r>
            <a:r>
              <a:rPr lang="en-US" sz="4000" err="1">
                <a:solidFill>
                  <a:srgbClr val="142414"/>
                </a:solidFill>
                <a:latin typeface="Garamond Light"/>
              </a:rPr>
              <a:t>en</a:t>
            </a:r>
            <a:r>
              <a:rPr lang="en-US" sz="4000">
                <a:solidFill>
                  <a:srgbClr val="142414"/>
                </a:solidFill>
                <a:latin typeface="Garamond Light"/>
              </a:rPr>
              <a:t> banc hearing granted.</a:t>
            </a:r>
          </a:p>
          <a:p>
            <a:pPr marL="685800" indent="-685800">
              <a:lnSpc>
                <a:spcPts val="6300"/>
              </a:lnSpc>
              <a:buFont typeface="Wingdings" pitchFamily="2" charset="2"/>
              <a:buChar char="§"/>
            </a:pPr>
            <a:r>
              <a:rPr lang="en-US" sz="4000">
                <a:solidFill>
                  <a:srgbClr val="142414"/>
                </a:solidFill>
                <a:latin typeface="Garamond Light"/>
              </a:rPr>
              <a:t>Oral argument not yet set.</a:t>
            </a:r>
          </a:p>
          <a:p>
            <a:pPr>
              <a:lnSpc>
                <a:spcPts val="6300"/>
              </a:lnSpc>
            </a:pPr>
            <a:endParaRPr lang="en-US" sz="4500">
              <a:solidFill>
                <a:srgbClr val="142414"/>
              </a:solidFill>
              <a:latin typeface="Garamond Light"/>
            </a:endParaRPr>
          </a:p>
          <a:p>
            <a:pPr>
              <a:lnSpc>
                <a:spcPts val="6300"/>
              </a:lnSpc>
            </a:pPr>
            <a:endParaRPr lang="en-US" sz="4500">
              <a:solidFill>
                <a:srgbClr val="142414"/>
              </a:solidFill>
              <a:latin typeface="Garamond Light"/>
            </a:endParaRPr>
          </a:p>
        </p:txBody>
      </p:sp>
    </p:spTree>
    <p:extLst>
      <p:ext uri="{BB962C8B-B14F-4D97-AF65-F5344CB8AC3E}">
        <p14:creationId xmlns:p14="http://schemas.microsoft.com/office/powerpoint/2010/main" val="1275727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9D5B-EDCD-96C2-8F35-F983CE9564E3}"/>
              </a:ext>
            </a:extLst>
          </p:cNvPr>
          <p:cNvSpPr>
            <a:spLocks noGrp="1"/>
          </p:cNvSpPr>
          <p:nvPr>
            <p:ph type="title"/>
          </p:nvPr>
        </p:nvSpPr>
        <p:spPr>
          <a:xfrm>
            <a:off x="457200" y="274638"/>
            <a:ext cx="14325600" cy="1143000"/>
          </a:xfrm>
        </p:spPr>
        <p:txBody>
          <a:bodyPr/>
          <a:lstStyle/>
          <a:p>
            <a:r>
              <a:rPr lang="en-US"/>
              <a:t>Legal Issues in Gender-Affirming Care Cases</a:t>
            </a:r>
          </a:p>
        </p:txBody>
      </p:sp>
      <p:sp>
        <p:nvSpPr>
          <p:cNvPr id="3" name="Content Placeholder 2">
            <a:extLst>
              <a:ext uri="{FF2B5EF4-FFF2-40B4-BE49-F238E27FC236}">
                <a16:creationId xmlns:a16="http://schemas.microsoft.com/office/drawing/2014/main" id="{7CB17410-097F-7F57-BC5F-DB9EF6C772C7}"/>
              </a:ext>
            </a:extLst>
          </p:cNvPr>
          <p:cNvSpPr>
            <a:spLocks noGrp="1"/>
          </p:cNvSpPr>
          <p:nvPr>
            <p:ph idx="1"/>
          </p:nvPr>
        </p:nvSpPr>
        <p:spPr>
          <a:xfrm>
            <a:off x="2514600" y="1866900"/>
            <a:ext cx="13487400" cy="5745163"/>
          </a:xfrm>
        </p:spPr>
        <p:txBody>
          <a:bodyPr/>
          <a:lstStyle/>
          <a:p>
            <a:r>
              <a:rPr lang="en-US" sz="4800"/>
              <a:t>Does a ban on use of some medications for girls and not boys and vice versa violate the Constitution (Equal Protection Clause)? </a:t>
            </a:r>
          </a:p>
          <a:p>
            <a:r>
              <a:rPr lang="en-US" sz="4800"/>
              <a:t>Does blanket ban on use of medications sought by parents for treatment of their children violate the rights of parents under the Due Process Clause? </a:t>
            </a:r>
          </a:p>
          <a:p>
            <a:endParaRPr lang="en-US"/>
          </a:p>
        </p:txBody>
      </p:sp>
    </p:spTree>
    <p:extLst>
      <p:ext uri="{BB962C8B-B14F-4D97-AF65-F5344CB8AC3E}">
        <p14:creationId xmlns:p14="http://schemas.microsoft.com/office/powerpoint/2010/main" val="2811454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03537" y="1034419"/>
            <a:ext cx="6651409" cy="1446144"/>
            <a:chOff x="0" y="-47625"/>
            <a:chExt cx="8868545" cy="1928192"/>
          </a:xfrm>
        </p:grpSpPr>
        <p:sp>
          <p:nvSpPr>
            <p:cNvPr id="3" name="TextBox 3"/>
            <p:cNvSpPr txBox="1"/>
            <p:nvPr/>
          </p:nvSpPr>
          <p:spPr>
            <a:xfrm>
              <a:off x="0" y="738887"/>
              <a:ext cx="8868545" cy="1141680"/>
            </a:xfrm>
            <a:prstGeom prst="rect">
              <a:avLst/>
            </a:prstGeom>
          </p:spPr>
          <p:txBody>
            <a:bodyPr lIns="0" tIns="0" rIns="0" bIns="0" rtlCol="0" anchor="t">
              <a:spAutoFit/>
            </a:bodyPr>
            <a:lstStyle/>
            <a:p>
              <a:pPr marL="0" lvl="0" indent="0">
                <a:lnSpc>
                  <a:spcPts val="3450"/>
                </a:lnSpc>
              </a:pPr>
              <a:r>
                <a:rPr lang="en-US" sz="2300">
                  <a:solidFill>
                    <a:srgbClr val="142414"/>
                  </a:solidFill>
                  <a:latin typeface="TT Commons Pro"/>
                </a:rPr>
                <a:t>Gender-affirming care _ </a:t>
              </a:r>
              <a:r>
                <a:rPr lang="en-US" sz="2300" err="1">
                  <a:solidFill>
                    <a:srgbClr val="142414"/>
                  </a:solidFill>
                  <a:latin typeface="TT Commons Pro"/>
                </a:rPr>
                <a:t>Skrmetti</a:t>
              </a:r>
              <a:r>
                <a:rPr lang="en-US" sz="2300">
                  <a:solidFill>
                    <a:srgbClr val="142414"/>
                  </a:solidFill>
                  <a:latin typeface="TT Commons Pro"/>
                </a:rPr>
                <a:t>, Brandt</a:t>
              </a:r>
            </a:p>
            <a:p>
              <a:pPr marL="0" lvl="0" indent="0">
                <a:lnSpc>
                  <a:spcPts val="3450"/>
                </a:lnSpc>
              </a:pPr>
              <a:r>
                <a:rPr lang="en-US" sz="2300">
                  <a:solidFill>
                    <a:srgbClr val="142414"/>
                  </a:solidFill>
                  <a:latin typeface="TT Commons Pro"/>
                </a:rPr>
                <a:t>Sports - BPJ</a:t>
              </a:r>
            </a:p>
          </p:txBody>
        </p:sp>
        <p:sp>
          <p:nvSpPr>
            <p:cNvPr id="4" name="TextBox 4"/>
            <p:cNvSpPr txBox="1"/>
            <p:nvPr/>
          </p:nvSpPr>
          <p:spPr>
            <a:xfrm>
              <a:off x="0" y="-47625"/>
              <a:ext cx="8868545" cy="657225"/>
            </a:xfrm>
            <a:prstGeom prst="rect">
              <a:avLst/>
            </a:prstGeom>
          </p:spPr>
          <p:txBody>
            <a:bodyPr lIns="0" tIns="0" rIns="0" bIns="0" rtlCol="0" anchor="t">
              <a:spAutoFit/>
            </a:bodyPr>
            <a:lstStyle/>
            <a:p>
              <a:pPr>
                <a:lnSpc>
                  <a:spcPts val="3900"/>
                </a:lnSpc>
              </a:pPr>
              <a:r>
                <a:rPr lang="en-US" sz="3000" b="1">
                  <a:solidFill>
                    <a:srgbClr val="142414"/>
                  </a:solidFill>
                  <a:latin typeface="Garamond Light"/>
                </a:rPr>
                <a:t>Supreme Court – 2024-2025 Term</a:t>
              </a:r>
            </a:p>
          </p:txBody>
        </p:sp>
      </p:grpSp>
      <p:grpSp>
        <p:nvGrpSpPr>
          <p:cNvPr id="5" name="Group 5"/>
          <p:cNvGrpSpPr/>
          <p:nvPr/>
        </p:nvGrpSpPr>
        <p:grpSpPr>
          <a:xfrm>
            <a:off x="10403537" y="2838505"/>
            <a:ext cx="6651409" cy="1446144"/>
            <a:chOff x="0" y="-47625"/>
            <a:chExt cx="8868545" cy="1928192"/>
          </a:xfrm>
        </p:grpSpPr>
        <p:sp>
          <p:nvSpPr>
            <p:cNvPr id="6" name="TextBox 6"/>
            <p:cNvSpPr txBox="1"/>
            <p:nvPr/>
          </p:nvSpPr>
          <p:spPr>
            <a:xfrm>
              <a:off x="0" y="738887"/>
              <a:ext cx="8868545" cy="1141680"/>
            </a:xfrm>
            <a:prstGeom prst="rect">
              <a:avLst/>
            </a:prstGeom>
          </p:spPr>
          <p:txBody>
            <a:bodyPr lIns="0" tIns="0" rIns="0" bIns="0" rtlCol="0" anchor="t">
              <a:spAutoFit/>
            </a:bodyPr>
            <a:lstStyle/>
            <a:p>
              <a:pPr marL="0" lvl="0" indent="0">
                <a:lnSpc>
                  <a:spcPts val="3450"/>
                </a:lnSpc>
              </a:pPr>
              <a:r>
                <a:rPr lang="en-US" sz="2300">
                  <a:solidFill>
                    <a:srgbClr val="142414"/>
                  </a:solidFill>
                  <a:latin typeface="TT Commons Pro"/>
                </a:rPr>
                <a:t>Already &gt;400 bills introduced since January 1</a:t>
              </a:r>
            </a:p>
            <a:p>
              <a:pPr marL="0" lvl="0" indent="0">
                <a:lnSpc>
                  <a:spcPts val="3450"/>
                </a:lnSpc>
              </a:pPr>
              <a:r>
                <a:rPr lang="en-US" sz="2300">
                  <a:solidFill>
                    <a:srgbClr val="142414"/>
                  </a:solidFill>
                  <a:latin typeface="TT Commons Pro"/>
                </a:rPr>
                <a:t>Congress – most likely in the summer in the House </a:t>
              </a:r>
            </a:p>
          </p:txBody>
        </p:sp>
        <p:sp>
          <p:nvSpPr>
            <p:cNvPr id="7" name="TextBox 7"/>
            <p:cNvSpPr txBox="1"/>
            <p:nvPr/>
          </p:nvSpPr>
          <p:spPr>
            <a:xfrm>
              <a:off x="0" y="-47625"/>
              <a:ext cx="8868545" cy="657225"/>
            </a:xfrm>
            <a:prstGeom prst="rect">
              <a:avLst/>
            </a:prstGeom>
          </p:spPr>
          <p:txBody>
            <a:bodyPr lIns="0" tIns="0" rIns="0" bIns="0" rtlCol="0" anchor="t">
              <a:spAutoFit/>
            </a:bodyPr>
            <a:lstStyle/>
            <a:p>
              <a:pPr>
                <a:lnSpc>
                  <a:spcPts val="3900"/>
                </a:lnSpc>
              </a:pPr>
              <a:r>
                <a:rPr lang="en-US" sz="3000" b="1">
                  <a:solidFill>
                    <a:srgbClr val="142414"/>
                  </a:solidFill>
                  <a:latin typeface="Garamond Light"/>
                </a:rPr>
                <a:t>State Legislatures and Congress</a:t>
              </a:r>
            </a:p>
          </p:txBody>
        </p:sp>
      </p:grpSp>
      <p:grpSp>
        <p:nvGrpSpPr>
          <p:cNvPr id="8" name="Group 8"/>
          <p:cNvGrpSpPr/>
          <p:nvPr/>
        </p:nvGrpSpPr>
        <p:grpSpPr>
          <a:xfrm>
            <a:off x="10403537" y="4665177"/>
            <a:ext cx="6741463" cy="1446144"/>
            <a:chOff x="0" y="-47625"/>
            <a:chExt cx="8988617" cy="1928192"/>
          </a:xfrm>
        </p:grpSpPr>
        <p:sp>
          <p:nvSpPr>
            <p:cNvPr id="9" name="TextBox 9"/>
            <p:cNvSpPr txBox="1"/>
            <p:nvPr/>
          </p:nvSpPr>
          <p:spPr>
            <a:xfrm>
              <a:off x="120072" y="738887"/>
              <a:ext cx="8868545" cy="1141680"/>
            </a:xfrm>
            <a:prstGeom prst="rect">
              <a:avLst/>
            </a:prstGeom>
          </p:spPr>
          <p:txBody>
            <a:bodyPr lIns="0" tIns="0" rIns="0" bIns="0" rtlCol="0" anchor="t">
              <a:spAutoFit/>
            </a:bodyPr>
            <a:lstStyle/>
            <a:p>
              <a:pPr marL="0" lvl="0" indent="0">
                <a:lnSpc>
                  <a:spcPts val="3450"/>
                </a:lnSpc>
              </a:pPr>
              <a:r>
                <a:rPr lang="en-US" sz="2300">
                  <a:solidFill>
                    <a:srgbClr val="142414"/>
                  </a:solidFill>
                  <a:latin typeface="TT Commons Pro"/>
                </a:rPr>
                <a:t>Will these issues become salient in elections for governor, state attorney general, U.S. Senate?</a:t>
              </a:r>
            </a:p>
          </p:txBody>
        </p:sp>
        <p:sp>
          <p:nvSpPr>
            <p:cNvPr id="10" name="TextBox 10"/>
            <p:cNvSpPr txBox="1"/>
            <p:nvPr/>
          </p:nvSpPr>
          <p:spPr>
            <a:xfrm>
              <a:off x="0" y="-47625"/>
              <a:ext cx="8868545" cy="657225"/>
            </a:xfrm>
            <a:prstGeom prst="rect">
              <a:avLst/>
            </a:prstGeom>
          </p:spPr>
          <p:txBody>
            <a:bodyPr wrap="square" lIns="0" tIns="0" rIns="0" bIns="0" rtlCol="0" anchor="t">
              <a:spAutoFit/>
            </a:bodyPr>
            <a:lstStyle/>
            <a:p>
              <a:pPr>
                <a:lnSpc>
                  <a:spcPts val="3900"/>
                </a:lnSpc>
              </a:pPr>
              <a:r>
                <a:rPr lang="en-US" sz="3000" b="1">
                  <a:solidFill>
                    <a:srgbClr val="142414"/>
                  </a:solidFill>
                  <a:latin typeface="Garamond Light"/>
                </a:rPr>
                <a:t>State-wide Elections</a:t>
              </a:r>
            </a:p>
          </p:txBody>
        </p:sp>
      </p:grpSp>
      <p:grpSp>
        <p:nvGrpSpPr>
          <p:cNvPr id="11" name="Group 11"/>
          <p:cNvGrpSpPr/>
          <p:nvPr/>
        </p:nvGrpSpPr>
        <p:grpSpPr>
          <a:xfrm>
            <a:off x="10403537" y="6475825"/>
            <a:ext cx="6651409" cy="997303"/>
            <a:chOff x="0" y="-47625"/>
            <a:chExt cx="8868545" cy="1329737"/>
          </a:xfrm>
        </p:grpSpPr>
        <p:sp>
          <p:nvSpPr>
            <p:cNvPr id="12" name="TextBox 12"/>
            <p:cNvSpPr txBox="1"/>
            <p:nvPr/>
          </p:nvSpPr>
          <p:spPr>
            <a:xfrm>
              <a:off x="0" y="738887"/>
              <a:ext cx="8868545" cy="543225"/>
            </a:xfrm>
            <a:prstGeom prst="rect">
              <a:avLst/>
            </a:prstGeom>
          </p:spPr>
          <p:txBody>
            <a:bodyPr lIns="0" tIns="0" rIns="0" bIns="0" rtlCol="0" anchor="t">
              <a:spAutoFit/>
            </a:bodyPr>
            <a:lstStyle/>
            <a:p>
              <a:pPr marL="0" lvl="0" indent="0">
                <a:lnSpc>
                  <a:spcPts val="3450"/>
                </a:lnSpc>
              </a:pPr>
              <a:r>
                <a:rPr lang="en-US" sz="2300">
                  <a:solidFill>
                    <a:srgbClr val="142414"/>
                  </a:solidFill>
                  <a:latin typeface="TT Commons Pro"/>
                </a:rPr>
                <a:t>Anything could happen </a:t>
              </a:r>
            </a:p>
          </p:txBody>
        </p:sp>
        <p:sp>
          <p:nvSpPr>
            <p:cNvPr id="13" name="TextBox 13"/>
            <p:cNvSpPr txBox="1"/>
            <p:nvPr/>
          </p:nvSpPr>
          <p:spPr>
            <a:xfrm>
              <a:off x="0" y="-47625"/>
              <a:ext cx="8868545" cy="657225"/>
            </a:xfrm>
            <a:prstGeom prst="rect">
              <a:avLst/>
            </a:prstGeom>
          </p:spPr>
          <p:txBody>
            <a:bodyPr wrap="square" lIns="0" tIns="0" rIns="0" bIns="0" rtlCol="0" anchor="t">
              <a:spAutoFit/>
            </a:bodyPr>
            <a:lstStyle/>
            <a:p>
              <a:pPr>
                <a:lnSpc>
                  <a:spcPts val="3900"/>
                </a:lnSpc>
              </a:pPr>
              <a:r>
                <a:rPr lang="en-US" sz="3000" b="1">
                  <a:solidFill>
                    <a:srgbClr val="142414"/>
                  </a:solidFill>
                  <a:latin typeface="Garamond Light"/>
                </a:rPr>
                <a:t>Presidential Election</a:t>
              </a:r>
            </a:p>
          </p:txBody>
        </p:sp>
      </p:grpSp>
      <p:sp>
        <p:nvSpPr>
          <p:cNvPr id="14" name="TextBox 14"/>
          <p:cNvSpPr txBox="1"/>
          <p:nvPr/>
        </p:nvSpPr>
        <p:spPr>
          <a:xfrm>
            <a:off x="1028700" y="1060613"/>
            <a:ext cx="6670238" cy="2949525"/>
          </a:xfrm>
          <a:prstGeom prst="rect">
            <a:avLst/>
          </a:prstGeom>
        </p:spPr>
        <p:txBody>
          <a:bodyPr lIns="0" tIns="0" rIns="0" bIns="0" rtlCol="0" anchor="t">
            <a:spAutoFit/>
          </a:bodyPr>
          <a:lstStyle/>
          <a:p>
            <a:pPr>
              <a:lnSpc>
                <a:spcPts val="11519"/>
              </a:lnSpc>
            </a:pPr>
            <a:r>
              <a:rPr lang="en-US" sz="9600">
                <a:solidFill>
                  <a:srgbClr val="142414"/>
                </a:solidFill>
                <a:latin typeface="Garamond Light"/>
              </a:rPr>
              <a:t>What To Expect Next</a:t>
            </a:r>
          </a:p>
        </p:txBody>
      </p:sp>
      <p:sp>
        <p:nvSpPr>
          <p:cNvPr id="15" name="Freeform 15"/>
          <p:cNvSpPr/>
          <p:nvPr/>
        </p:nvSpPr>
        <p:spPr>
          <a:xfrm rot="6159217">
            <a:off x="630772" y="5058223"/>
            <a:ext cx="8901994" cy="10457555"/>
          </a:xfrm>
          <a:custGeom>
            <a:avLst/>
            <a:gdLst/>
            <a:ahLst/>
            <a:cxnLst/>
            <a:rect l="l" t="t" r="r" b="b"/>
            <a:pathLst>
              <a:path w="8901994" h="10457555">
                <a:moveTo>
                  <a:pt x="0" y="0"/>
                </a:moveTo>
                <a:lnTo>
                  <a:pt x="8901994" y="0"/>
                </a:lnTo>
                <a:lnTo>
                  <a:pt x="8901994" y="10457554"/>
                </a:lnTo>
                <a:lnTo>
                  <a:pt x="0" y="10457554"/>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6762324">
            <a:off x="4626521" y="5834276"/>
            <a:ext cx="6144834" cy="9739650"/>
          </a:xfrm>
          <a:custGeom>
            <a:avLst/>
            <a:gdLst/>
            <a:ahLst/>
            <a:cxnLst/>
            <a:rect l="l" t="t" r="r" b="b"/>
            <a:pathLst>
              <a:path w="6144834" h="9739650">
                <a:moveTo>
                  <a:pt x="0" y="0"/>
                </a:moveTo>
                <a:lnTo>
                  <a:pt x="6144834" y="0"/>
                </a:lnTo>
                <a:lnTo>
                  <a:pt x="6144834" y="9739650"/>
                </a:lnTo>
                <a:lnTo>
                  <a:pt x="0" y="97396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4138798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grpSp>
        <p:nvGrpSpPr>
          <p:cNvPr id="2" name="Group 2"/>
          <p:cNvGrpSpPr/>
          <p:nvPr/>
        </p:nvGrpSpPr>
        <p:grpSpPr>
          <a:xfrm>
            <a:off x="3030505" y="3080988"/>
            <a:ext cx="12002662" cy="3156172"/>
            <a:chOff x="0" y="114300"/>
            <a:chExt cx="16003549" cy="4208230"/>
          </a:xfrm>
        </p:grpSpPr>
        <p:sp>
          <p:nvSpPr>
            <p:cNvPr id="3" name="TextBox 3"/>
            <p:cNvSpPr txBox="1"/>
            <p:nvPr/>
          </p:nvSpPr>
          <p:spPr>
            <a:xfrm>
              <a:off x="1717595" y="3311483"/>
              <a:ext cx="12867462" cy="1011047"/>
            </a:xfrm>
            <a:prstGeom prst="rect">
              <a:avLst/>
            </a:prstGeom>
          </p:spPr>
          <p:txBody>
            <a:bodyPr lIns="0" tIns="0" rIns="0" bIns="0" rtlCol="0" anchor="t">
              <a:spAutoFit/>
            </a:bodyPr>
            <a:lstStyle/>
            <a:p>
              <a:pPr algn="ctr">
                <a:lnSpc>
                  <a:spcPts val="6300"/>
                </a:lnSpc>
              </a:pPr>
              <a:r>
                <a:rPr lang="en-US" sz="4500">
                  <a:solidFill>
                    <a:srgbClr val="FFFFFF"/>
                  </a:solidFill>
                  <a:latin typeface="Garamond Light"/>
                </a:rPr>
                <a:t>ndh5@law.georgetown.edu</a:t>
              </a:r>
            </a:p>
          </p:txBody>
        </p:sp>
        <p:sp>
          <p:nvSpPr>
            <p:cNvPr id="4" name="TextBox 4"/>
            <p:cNvSpPr txBox="1"/>
            <p:nvPr/>
          </p:nvSpPr>
          <p:spPr>
            <a:xfrm>
              <a:off x="0" y="114300"/>
              <a:ext cx="16003549" cy="2518833"/>
            </a:xfrm>
            <a:prstGeom prst="rect">
              <a:avLst/>
            </a:prstGeom>
          </p:spPr>
          <p:txBody>
            <a:bodyPr lIns="0" tIns="0" rIns="0" bIns="0" rtlCol="0" anchor="t">
              <a:spAutoFit/>
            </a:bodyPr>
            <a:lstStyle/>
            <a:p>
              <a:pPr algn="ctr">
                <a:lnSpc>
                  <a:spcPts val="14300"/>
                </a:lnSpc>
              </a:pPr>
              <a:r>
                <a:rPr lang="en-US" sz="13000">
                  <a:solidFill>
                    <a:srgbClr val="FFFFFF"/>
                  </a:solidFill>
                  <a:latin typeface="Garamond Light"/>
                </a:rPr>
                <a:t>Thank you!</a:t>
              </a:r>
            </a:p>
          </p:txBody>
        </p:sp>
      </p:grpSp>
      <p:sp>
        <p:nvSpPr>
          <p:cNvPr id="5" name="Freeform 5"/>
          <p:cNvSpPr/>
          <p:nvPr/>
        </p:nvSpPr>
        <p:spPr>
          <a:xfrm>
            <a:off x="-2284790" y="-3746425"/>
            <a:ext cx="8857785" cy="8525618"/>
          </a:xfrm>
          <a:custGeom>
            <a:avLst/>
            <a:gdLst/>
            <a:ahLst/>
            <a:cxnLst/>
            <a:rect l="l" t="t" r="r" b="b"/>
            <a:pathLst>
              <a:path w="8857785" h="8525618">
                <a:moveTo>
                  <a:pt x="0" y="0"/>
                </a:moveTo>
                <a:lnTo>
                  <a:pt x="8857785" y="0"/>
                </a:lnTo>
                <a:lnTo>
                  <a:pt x="8857785" y="8525618"/>
                </a:lnTo>
                <a:lnTo>
                  <a:pt x="0" y="8525618"/>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6653687">
            <a:off x="10166505" y="4129872"/>
            <a:ext cx="9957653" cy="8663158"/>
          </a:xfrm>
          <a:custGeom>
            <a:avLst/>
            <a:gdLst/>
            <a:ahLst/>
            <a:cxnLst/>
            <a:rect l="l" t="t" r="r" b="b"/>
            <a:pathLst>
              <a:path w="9957653" h="8663158">
                <a:moveTo>
                  <a:pt x="0" y="0"/>
                </a:moveTo>
                <a:lnTo>
                  <a:pt x="9957652" y="0"/>
                </a:lnTo>
                <a:lnTo>
                  <a:pt x="9957652" y="8663157"/>
                </a:lnTo>
                <a:lnTo>
                  <a:pt x="0" y="8663157"/>
                </a:lnTo>
                <a:lnTo>
                  <a:pt x="0" y="0"/>
                </a:lnTo>
                <a:close/>
              </a:path>
            </a:pathLst>
          </a:custGeom>
          <a:blipFill>
            <a:blip r:embed="rId4">
              <a:alphaModFix amt="21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4726396">
            <a:off x="1565829" y="-4045273"/>
            <a:ext cx="5318268" cy="8429531"/>
          </a:xfrm>
          <a:custGeom>
            <a:avLst/>
            <a:gdLst/>
            <a:ahLst/>
            <a:cxnLst/>
            <a:rect l="l" t="t" r="r" b="b"/>
            <a:pathLst>
              <a:path w="5318268" h="8429531">
                <a:moveTo>
                  <a:pt x="0" y="0"/>
                </a:moveTo>
                <a:lnTo>
                  <a:pt x="5318268" y="0"/>
                </a:lnTo>
                <a:lnTo>
                  <a:pt x="5318268" y="8429531"/>
                </a:lnTo>
                <a:lnTo>
                  <a:pt x="0" y="84295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5045464">
            <a:off x="10463264" y="6473304"/>
            <a:ext cx="5489002" cy="8700148"/>
          </a:xfrm>
          <a:custGeom>
            <a:avLst/>
            <a:gdLst/>
            <a:ahLst/>
            <a:cxnLst/>
            <a:rect l="l" t="t" r="r" b="b"/>
            <a:pathLst>
              <a:path w="5489002" h="8700148">
                <a:moveTo>
                  <a:pt x="0" y="0"/>
                </a:moveTo>
                <a:lnTo>
                  <a:pt x="5489003" y="0"/>
                </a:lnTo>
                <a:lnTo>
                  <a:pt x="5489003" y="8700148"/>
                </a:lnTo>
                <a:lnTo>
                  <a:pt x="0" y="8700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52FF"/>
        </a:solidFill>
        <a:effectLst/>
      </p:bgPr>
    </p:bg>
    <p:spTree>
      <p:nvGrpSpPr>
        <p:cNvPr id="1" name=""/>
        <p:cNvGrpSpPr/>
        <p:nvPr/>
      </p:nvGrpSpPr>
      <p:grpSpPr>
        <a:xfrm>
          <a:off x="0" y="0"/>
          <a:ext cx="0" cy="0"/>
          <a:chOff x="0" y="0"/>
          <a:chExt cx="0" cy="0"/>
        </a:xfrm>
      </p:grpSpPr>
      <p:sp>
        <p:nvSpPr>
          <p:cNvPr id="3" name="TextBox 3"/>
          <p:cNvSpPr txBox="1"/>
          <p:nvPr/>
        </p:nvSpPr>
        <p:spPr>
          <a:xfrm>
            <a:off x="12533732" y="2628544"/>
            <a:ext cx="6163239" cy="4107170"/>
          </a:xfrm>
          <a:prstGeom prst="rect">
            <a:avLst/>
          </a:prstGeom>
        </p:spPr>
        <p:txBody>
          <a:bodyPr lIns="0" tIns="0" rIns="0" bIns="0" rtlCol="0" anchor="t">
            <a:spAutoFit/>
          </a:bodyPr>
          <a:lstStyle/>
          <a:p>
            <a:pPr algn="ctr">
              <a:lnSpc>
                <a:spcPts val="10920"/>
              </a:lnSpc>
            </a:pPr>
            <a:r>
              <a:rPr lang="en-US" sz="7800">
                <a:solidFill>
                  <a:srgbClr val="FFFFFF"/>
                </a:solidFill>
                <a:latin typeface="Garamond Bold"/>
              </a:rPr>
              <a:t>Anti-Trans Legislation 2019-23</a:t>
            </a:r>
          </a:p>
        </p:txBody>
      </p:sp>
      <p:pic>
        <p:nvPicPr>
          <p:cNvPr id="9" name="Picture 8">
            <a:extLst>
              <a:ext uri="{FF2B5EF4-FFF2-40B4-BE49-F238E27FC236}">
                <a16:creationId xmlns:a16="http://schemas.microsoft.com/office/drawing/2014/main" id="{5FDC9407-BB8E-47BB-8A5F-0007C9A7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42900"/>
            <a:ext cx="12343790" cy="92578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807E6-209F-45C8-AF14-4AC92FD05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62100"/>
            <a:ext cx="13105790" cy="8077200"/>
          </a:xfrm>
          <a:prstGeom prst="rect">
            <a:avLst/>
          </a:prstGeom>
        </p:spPr>
      </p:pic>
      <p:sp>
        <p:nvSpPr>
          <p:cNvPr id="4" name="TextBox 3">
            <a:extLst>
              <a:ext uri="{FF2B5EF4-FFF2-40B4-BE49-F238E27FC236}">
                <a16:creationId xmlns:a16="http://schemas.microsoft.com/office/drawing/2014/main" id="{C2BF94FE-8297-6BE0-1B9B-02148F37FBDB}"/>
              </a:ext>
            </a:extLst>
          </p:cNvPr>
          <p:cNvSpPr txBox="1"/>
          <p:nvPr/>
        </p:nvSpPr>
        <p:spPr>
          <a:xfrm>
            <a:off x="2895600" y="446314"/>
            <a:ext cx="11887200" cy="923330"/>
          </a:xfrm>
          <a:prstGeom prst="rect">
            <a:avLst/>
          </a:prstGeom>
          <a:noFill/>
        </p:spPr>
        <p:txBody>
          <a:bodyPr wrap="square" rtlCol="0">
            <a:spAutoFit/>
          </a:bodyPr>
          <a:lstStyle/>
          <a:p>
            <a:r>
              <a:rPr lang="en-US" sz="5400"/>
              <a:t>Gender-Affirming Care Bans </a:t>
            </a:r>
            <a:r>
              <a:rPr lang="en-US" sz="5400" b="1"/>
              <a:t>Enacted</a:t>
            </a:r>
            <a:endParaRPr lang="en-US" sz="5400"/>
          </a:p>
        </p:txBody>
      </p:sp>
    </p:spTree>
    <p:extLst>
      <p:ext uri="{BB962C8B-B14F-4D97-AF65-F5344CB8AC3E}">
        <p14:creationId xmlns:p14="http://schemas.microsoft.com/office/powerpoint/2010/main" val="32266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TextBox 2"/>
          <p:cNvSpPr txBox="1"/>
          <p:nvPr/>
        </p:nvSpPr>
        <p:spPr>
          <a:xfrm>
            <a:off x="609600" y="1282107"/>
            <a:ext cx="6583499" cy="984180"/>
          </a:xfrm>
          <a:prstGeom prst="rect">
            <a:avLst/>
          </a:prstGeom>
        </p:spPr>
        <p:txBody>
          <a:bodyPr wrap="square" lIns="0" tIns="0" rIns="0" bIns="0" rtlCol="0" anchor="t">
            <a:spAutoFit/>
          </a:bodyPr>
          <a:lstStyle/>
          <a:p>
            <a:pPr>
              <a:lnSpc>
                <a:spcPts val="7799"/>
              </a:lnSpc>
            </a:pPr>
            <a:r>
              <a:rPr lang="en-US" sz="6499">
                <a:solidFill>
                  <a:srgbClr val="FFFFFF"/>
                </a:solidFill>
                <a:latin typeface="Garamond"/>
              </a:rPr>
              <a:t>Anti-Trans </a:t>
            </a:r>
            <a:r>
              <a:rPr lang="en-US" sz="6499" b="1" u="sng">
                <a:solidFill>
                  <a:srgbClr val="FFFFFF"/>
                </a:solidFill>
                <a:latin typeface="Garamond"/>
              </a:rPr>
              <a:t>Laws</a:t>
            </a:r>
          </a:p>
        </p:txBody>
      </p:sp>
      <p:sp>
        <p:nvSpPr>
          <p:cNvPr id="4" name="TextBox 4"/>
          <p:cNvSpPr txBox="1"/>
          <p:nvPr/>
        </p:nvSpPr>
        <p:spPr>
          <a:xfrm>
            <a:off x="1121780" y="5364410"/>
            <a:ext cx="3455295" cy="1176861"/>
          </a:xfrm>
          <a:prstGeom prst="rect">
            <a:avLst/>
          </a:prstGeom>
        </p:spPr>
        <p:txBody>
          <a:bodyPr lIns="0" tIns="0" rIns="0" bIns="0" rtlCol="0" anchor="t">
            <a:spAutoFit/>
          </a:bodyPr>
          <a:lstStyle/>
          <a:p>
            <a:pPr marL="496571" lvl="1" indent="-248285">
              <a:lnSpc>
                <a:spcPts val="3013"/>
              </a:lnSpc>
              <a:buFont typeface="Arial"/>
              <a:buChar char="•"/>
            </a:pPr>
            <a:r>
              <a:rPr lang="en-US" sz="2300">
                <a:solidFill>
                  <a:srgbClr val="FFFFFF"/>
                </a:solidFill>
                <a:latin typeface="TT Commons Pro"/>
              </a:rPr>
              <a:t>No anti-trans laws enacted</a:t>
            </a:r>
          </a:p>
          <a:p>
            <a:pPr marL="0" lvl="0" indent="0" algn="ctr">
              <a:lnSpc>
                <a:spcPts val="3450"/>
              </a:lnSpc>
            </a:pPr>
            <a:endParaRPr lang="en-US" sz="2300">
              <a:solidFill>
                <a:srgbClr val="FFFFFF"/>
              </a:solidFill>
              <a:latin typeface="TT Commons Pro"/>
            </a:endParaRPr>
          </a:p>
        </p:txBody>
      </p:sp>
      <p:sp>
        <p:nvSpPr>
          <p:cNvPr id="7" name="TextBox 7"/>
          <p:cNvSpPr txBox="1"/>
          <p:nvPr/>
        </p:nvSpPr>
        <p:spPr>
          <a:xfrm>
            <a:off x="1370695" y="6612589"/>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Anti-trans law(s) enacted and </a:t>
            </a:r>
            <a:r>
              <a:rPr lang="en-US" sz="2300" u="sng">
                <a:solidFill>
                  <a:srgbClr val="FFFFFF"/>
                </a:solidFill>
                <a:latin typeface="TT Commons Pro"/>
              </a:rPr>
              <a:t>unchallenged</a:t>
            </a:r>
          </a:p>
        </p:txBody>
      </p:sp>
      <p:sp>
        <p:nvSpPr>
          <p:cNvPr id="10" name="TextBox 10"/>
          <p:cNvSpPr txBox="1"/>
          <p:nvPr/>
        </p:nvSpPr>
        <p:spPr>
          <a:xfrm>
            <a:off x="1370695" y="8062932"/>
            <a:ext cx="3455295" cy="856260"/>
          </a:xfrm>
          <a:prstGeom prst="rect">
            <a:avLst/>
          </a:prstGeom>
        </p:spPr>
        <p:txBody>
          <a:bodyPr lIns="0" tIns="0" rIns="0" bIns="0" rtlCol="0" anchor="t">
            <a:spAutoFit/>
          </a:bodyPr>
          <a:lstStyle/>
          <a:p>
            <a:pPr marL="342900" lvl="0" indent="-342900">
              <a:lnSpc>
                <a:spcPts val="3450"/>
              </a:lnSpc>
              <a:buFont typeface="Arial" panose="020B0604020202020204" pitchFamily="34" charset="0"/>
              <a:buChar char="•"/>
            </a:pPr>
            <a:r>
              <a:rPr lang="en-US" sz="2300">
                <a:solidFill>
                  <a:srgbClr val="FFFFFF"/>
                </a:solidFill>
                <a:latin typeface="TT Commons Pro"/>
              </a:rPr>
              <a:t>Anti-trans law(s) enacted and </a:t>
            </a:r>
            <a:r>
              <a:rPr lang="en-US" sz="2300" u="sng">
                <a:solidFill>
                  <a:srgbClr val="FFFFFF"/>
                </a:solidFill>
                <a:latin typeface="TT Commons Pro"/>
              </a:rPr>
              <a:t>challenged</a:t>
            </a:r>
          </a:p>
        </p:txBody>
      </p:sp>
      <p:pic>
        <p:nvPicPr>
          <p:cNvPr id="19" name="Picture 18">
            <a:extLst>
              <a:ext uri="{FF2B5EF4-FFF2-40B4-BE49-F238E27FC236}">
                <a16:creationId xmlns:a16="http://schemas.microsoft.com/office/drawing/2014/main" id="{745387B2-3436-46E6-BB03-31B2BF77F9D6}"/>
              </a:ext>
            </a:extLst>
          </p:cNvPr>
          <p:cNvPicPr>
            <a:picLocks noChangeAspect="1"/>
          </p:cNvPicPr>
          <p:nvPr/>
        </p:nvPicPr>
        <p:blipFill>
          <a:blip r:embed="rId2"/>
          <a:stretch>
            <a:fillRect/>
          </a:stretch>
        </p:blipFill>
        <p:spPr>
          <a:xfrm>
            <a:off x="825131" y="5349169"/>
            <a:ext cx="401735" cy="376626"/>
          </a:xfrm>
          <a:prstGeom prst="rect">
            <a:avLst/>
          </a:prstGeom>
        </p:spPr>
      </p:pic>
      <p:pic>
        <p:nvPicPr>
          <p:cNvPr id="20" name="Picture 19">
            <a:extLst>
              <a:ext uri="{FF2B5EF4-FFF2-40B4-BE49-F238E27FC236}">
                <a16:creationId xmlns:a16="http://schemas.microsoft.com/office/drawing/2014/main" id="{AD5E69F5-B643-44F5-9919-00EEACF1D74E}"/>
              </a:ext>
            </a:extLst>
          </p:cNvPr>
          <p:cNvPicPr>
            <a:picLocks noChangeAspect="1"/>
          </p:cNvPicPr>
          <p:nvPr/>
        </p:nvPicPr>
        <p:blipFill>
          <a:blip r:embed="rId3"/>
          <a:stretch>
            <a:fillRect/>
          </a:stretch>
        </p:blipFill>
        <p:spPr>
          <a:xfrm>
            <a:off x="799500" y="6643174"/>
            <a:ext cx="401735" cy="376626"/>
          </a:xfrm>
          <a:prstGeom prst="rect">
            <a:avLst/>
          </a:prstGeom>
        </p:spPr>
      </p:pic>
      <p:pic>
        <p:nvPicPr>
          <p:cNvPr id="21" name="Picture 20">
            <a:extLst>
              <a:ext uri="{FF2B5EF4-FFF2-40B4-BE49-F238E27FC236}">
                <a16:creationId xmlns:a16="http://schemas.microsoft.com/office/drawing/2014/main" id="{0FA903F1-C809-4E47-99AD-A66D6AC28595}"/>
              </a:ext>
            </a:extLst>
          </p:cNvPr>
          <p:cNvPicPr>
            <a:picLocks noChangeAspect="1"/>
          </p:cNvPicPr>
          <p:nvPr/>
        </p:nvPicPr>
        <p:blipFill>
          <a:blip r:embed="rId4"/>
          <a:stretch>
            <a:fillRect/>
          </a:stretch>
        </p:blipFill>
        <p:spPr>
          <a:xfrm>
            <a:off x="799500" y="8106068"/>
            <a:ext cx="401734" cy="384994"/>
          </a:xfrm>
          <a:prstGeom prst="rect">
            <a:avLst/>
          </a:prstGeom>
        </p:spPr>
      </p:pic>
      <p:pic>
        <p:nvPicPr>
          <p:cNvPr id="5" name="Picture 4">
            <a:extLst>
              <a:ext uri="{FF2B5EF4-FFF2-40B4-BE49-F238E27FC236}">
                <a16:creationId xmlns:a16="http://schemas.microsoft.com/office/drawing/2014/main" id="{FBF2F90C-9195-4B03-BE83-B84B3C6529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1075" y="537557"/>
            <a:ext cx="12616925" cy="9749443"/>
          </a:xfrm>
          <a:prstGeom prst="rect">
            <a:avLst/>
          </a:prstGeom>
        </p:spPr>
      </p:pic>
      <p:sp>
        <p:nvSpPr>
          <p:cNvPr id="3" name="TextBox 2">
            <a:extLst>
              <a:ext uri="{FF2B5EF4-FFF2-40B4-BE49-F238E27FC236}">
                <a16:creationId xmlns:a16="http://schemas.microsoft.com/office/drawing/2014/main" id="{426A8460-3D98-58E0-F1F1-00F35969A2A7}"/>
              </a:ext>
            </a:extLst>
          </p:cNvPr>
          <p:cNvSpPr txBox="1"/>
          <p:nvPr/>
        </p:nvSpPr>
        <p:spPr>
          <a:xfrm>
            <a:off x="732765" y="2791393"/>
            <a:ext cx="4296435" cy="1815882"/>
          </a:xfrm>
          <a:prstGeom prst="rect">
            <a:avLst/>
          </a:prstGeom>
          <a:noFill/>
        </p:spPr>
        <p:txBody>
          <a:bodyPr wrap="square" rtlCol="0">
            <a:spAutoFit/>
          </a:bodyPr>
          <a:lstStyle/>
          <a:p>
            <a:r>
              <a:rPr lang="en-US" sz="2800"/>
              <a:t>All enacted by states; no federal laws.</a:t>
            </a:r>
          </a:p>
          <a:p>
            <a:r>
              <a:rPr lang="en-US" sz="2800"/>
              <a:t>In any of the 3 medical categories</a:t>
            </a:r>
          </a:p>
        </p:txBody>
      </p:sp>
      <p:sp>
        <p:nvSpPr>
          <p:cNvPr id="8" name="TextBox 7">
            <a:extLst>
              <a:ext uri="{FF2B5EF4-FFF2-40B4-BE49-F238E27FC236}">
                <a16:creationId xmlns:a16="http://schemas.microsoft.com/office/drawing/2014/main" id="{B7DDDA34-0F92-E7FD-0E18-96A18DB2A573}"/>
              </a:ext>
            </a:extLst>
          </p:cNvPr>
          <p:cNvSpPr txBox="1"/>
          <p:nvPr/>
        </p:nvSpPr>
        <p:spPr>
          <a:xfrm>
            <a:off x="4572000" y="4963067"/>
            <a:ext cx="9144000" cy="369332"/>
          </a:xfrm>
          <a:prstGeom prst="rect">
            <a:avLst/>
          </a:prstGeom>
          <a:noFill/>
        </p:spPr>
        <p:txBody>
          <a:bodyPr wrap="square">
            <a:spAutoFit/>
          </a:bodyPr>
          <a:lstStyle/>
          <a:p>
            <a:r>
              <a:rPr lang="en-US"/>
              <a:t>New POLL Slide</a:t>
            </a:r>
          </a:p>
        </p:txBody>
      </p:sp>
      <p:sp>
        <p:nvSpPr>
          <p:cNvPr id="11" name="TextBox 10">
            <a:extLst>
              <a:ext uri="{FF2B5EF4-FFF2-40B4-BE49-F238E27FC236}">
                <a16:creationId xmlns:a16="http://schemas.microsoft.com/office/drawing/2014/main" id="{380B4B19-867F-5C77-9F01-9E285E4617FA}"/>
              </a:ext>
            </a:extLst>
          </p:cNvPr>
          <p:cNvSpPr txBox="1"/>
          <p:nvPr/>
        </p:nvSpPr>
        <p:spPr>
          <a:xfrm>
            <a:off x="4572000" y="4963067"/>
            <a:ext cx="9144000" cy="369332"/>
          </a:xfrm>
          <a:prstGeom prst="rect">
            <a:avLst/>
          </a:prstGeom>
          <a:noFill/>
        </p:spPr>
        <p:txBody>
          <a:bodyPr wrap="square">
            <a:spAutoFit/>
          </a:bodyPr>
          <a:lstStyle/>
          <a:p>
            <a:r>
              <a:rPr lang="en-US"/>
              <a:t>New POLL Slide</a:t>
            </a:r>
          </a:p>
        </p:txBody>
      </p:sp>
    </p:spTree>
    <p:extLst>
      <p:ext uri="{BB962C8B-B14F-4D97-AF65-F5344CB8AC3E}">
        <p14:creationId xmlns:p14="http://schemas.microsoft.com/office/powerpoint/2010/main" val="308904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BDA8-7C46-8217-6447-AD0B7FE1C210}"/>
              </a:ext>
            </a:extLst>
          </p:cNvPr>
          <p:cNvSpPr>
            <a:spLocks noGrp="1"/>
          </p:cNvSpPr>
          <p:nvPr>
            <p:ph type="title"/>
          </p:nvPr>
        </p:nvSpPr>
        <p:spPr>
          <a:xfrm>
            <a:off x="1752600" y="3162300"/>
            <a:ext cx="14020800" cy="6172200"/>
          </a:xfrm>
          <a:solidFill>
            <a:schemeClr val="accent4">
              <a:lumMod val="40000"/>
              <a:lumOff val="60000"/>
            </a:schemeClr>
          </a:solidFill>
        </p:spPr>
        <p:txBody>
          <a:bodyPr>
            <a:noAutofit/>
          </a:bodyPr>
          <a:lstStyle/>
          <a:p>
            <a:r>
              <a:rPr lang="en-US" b="0" kern="100">
                <a:effectLst/>
                <a:latin typeface="Aptos" panose="020B0004020202020204" pitchFamily="34" charset="0"/>
                <a:ea typeface="Aptos" panose="020B0004020202020204" pitchFamily="34" charset="0"/>
                <a:cs typeface="Times New Roman" panose="02020603050405020304" pitchFamily="18" charset="0"/>
              </a:rPr>
              <a:t>types of laws</a:t>
            </a:r>
            <a:br>
              <a:rPr lang="en-US" b="0" kern="100">
                <a:effectLst/>
                <a:latin typeface="Aptos" panose="020B0004020202020204" pitchFamily="34" charset="0"/>
                <a:ea typeface="Aptos" panose="020B0004020202020204" pitchFamily="34" charset="0"/>
                <a:cs typeface="Times New Roman" panose="02020603050405020304" pitchFamily="18" charset="0"/>
              </a:rPr>
            </a:br>
            <a:r>
              <a:rPr lang="en-US" b="0" kern="100">
                <a:effectLst/>
                <a:latin typeface="Aptos" panose="020B0004020202020204" pitchFamily="34" charset="0"/>
                <a:ea typeface="Aptos" panose="020B0004020202020204" pitchFamily="34" charset="0"/>
                <a:cs typeface="Times New Roman" panose="02020603050405020304" pitchFamily="18" charset="0"/>
              </a:rPr>
              <a:t>	</a:t>
            </a:r>
            <a:r>
              <a:rPr lang="en-US" b="0" cap="none"/>
              <a:t>Most Settled: Bathroom Use</a:t>
            </a:r>
            <a:br>
              <a:rPr lang="en-US" b="0" cap="none"/>
            </a:br>
            <a:r>
              <a:rPr lang="en-US" b="0" cap="none"/>
              <a:t>	Sports Participation By Transgender Students</a:t>
            </a:r>
            <a:br>
              <a:rPr lang="en-US" b="0" cap="none"/>
            </a:br>
            <a:r>
              <a:rPr lang="en-US" b="0" cap="none"/>
              <a:t>	Bans On Gender-Affirming Care</a:t>
            </a:r>
            <a:br>
              <a:rPr lang="en-US" b="0" cap="none"/>
            </a:br>
            <a:r>
              <a:rPr lang="en-US" b="0" cap="none"/>
              <a:t>SUBSTANTIVE LEGAL ISSUES</a:t>
            </a:r>
            <a:br>
              <a:rPr lang="en-US" b="0" cap="none"/>
            </a:br>
            <a:r>
              <a:rPr lang="en-US" b="0" cap="none"/>
              <a:t>	Sex Discrimination: Statutory and Constitutional Claims</a:t>
            </a:r>
            <a:br>
              <a:rPr lang="en-US" b="0" cap="none"/>
            </a:br>
            <a:r>
              <a:rPr lang="en-US" b="0" cap="none"/>
              <a:t>	Parent’s Due Process Right to Determine Medical Treatment 			for Child</a:t>
            </a:r>
            <a:br>
              <a:rPr lang="en-US" b="0" cap="none"/>
            </a:br>
            <a:r>
              <a:rPr lang="en-US" b="0" cap="none"/>
              <a:t>CRITERIA FOR PRELIMINARY INJUNCTION</a:t>
            </a:r>
            <a:br>
              <a:rPr lang="en-US" b="0" cap="none"/>
            </a:br>
            <a:endParaRPr lang="en-US" b="0"/>
          </a:p>
        </p:txBody>
      </p:sp>
      <p:sp>
        <p:nvSpPr>
          <p:cNvPr id="3" name="Text Placeholder 2">
            <a:extLst>
              <a:ext uri="{FF2B5EF4-FFF2-40B4-BE49-F238E27FC236}">
                <a16:creationId xmlns:a16="http://schemas.microsoft.com/office/drawing/2014/main" id="{10D66538-79F1-DC48-9384-F1724AABC23B}"/>
              </a:ext>
            </a:extLst>
          </p:cNvPr>
          <p:cNvSpPr>
            <a:spLocks noGrp="1"/>
          </p:cNvSpPr>
          <p:nvPr>
            <p:ph type="body" idx="1"/>
          </p:nvPr>
        </p:nvSpPr>
        <p:spPr>
          <a:xfrm>
            <a:off x="2988469" y="1104900"/>
            <a:ext cx="11012487" cy="1500187"/>
          </a:xfrm>
          <a:solidFill>
            <a:schemeClr val="accent4">
              <a:lumMod val="60000"/>
              <a:lumOff val="40000"/>
              <a:alpha val="61961"/>
            </a:schemeClr>
          </a:solidFill>
        </p:spPr>
        <p:txBody>
          <a:bodyPr>
            <a:noAutofit/>
          </a:bodyPr>
          <a:lstStyle/>
          <a:p>
            <a:r>
              <a:rPr lang="en-US" sz="7200" b="1">
                <a:solidFill>
                  <a:schemeClr val="tx1"/>
                </a:solidFill>
              </a:rPr>
              <a:t>II. Overview of Legal Issues</a:t>
            </a:r>
          </a:p>
        </p:txBody>
      </p:sp>
    </p:spTree>
    <p:extLst>
      <p:ext uri="{BB962C8B-B14F-4D97-AF65-F5344CB8AC3E}">
        <p14:creationId xmlns:p14="http://schemas.microsoft.com/office/powerpoint/2010/main" val="327961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E7DDF"/>
        </a:solidFill>
        <a:effectLst/>
      </p:bgPr>
    </p:bg>
    <p:spTree>
      <p:nvGrpSpPr>
        <p:cNvPr id="1" name=""/>
        <p:cNvGrpSpPr/>
        <p:nvPr/>
      </p:nvGrpSpPr>
      <p:grpSpPr>
        <a:xfrm>
          <a:off x="0" y="0"/>
          <a:ext cx="0" cy="0"/>
          <a:chOff x="0" y="0"/>
          <a:chExt cx="0" cy="0"/>
        </a:xfrm>
      </p:grpSpPr>
      <p:sp>
        <p:nvSpPr>
          <p:cNvPr id="2" name="Freeform 2"/>
          <p:cNvSpPr/>
          <p:nvPr/>
        </p:nvSpPr>
        <p:spPr>
          <a:xfrm>
            <a:off x="7162800" y="-3839318"/>
            <a:ext cx="8857785" cy="8525618"/>
          </a:xfrm>
          <a:custGeom>
            <a:avLst/>
            <a:gdLst/>
            <a:ahLst/>
            <a:cxnLst/>
            <a:rect l="l" t="t" r="r" b="b"/>
            <a:pathLst>
              <a:path w="8857785" h="8525618">
                <a:moveTo>
                  <a:pt x="0" y="0"/>
                </a:moveTo>
                <a:lnTo>
                  <a:pt x="8857785" y="0"/>
                </a:lnTo>
                <a:lnTo>
                  <a:pt x="8857785" y="8525619"/>
                </a:lnTo>
                <a:lnTo>
                  <a:pt x="0" y="8525619"/>
                </a:lnTo>
                <a:lnTo>
                  <a:pt x="0" y="0"/>
                </a:lnTo>
                <a:close/>
              </a:path>
            </a:pathLst>
          </a:custGeom>
          <a:blipFill>
            <a:blip r:embed="rId2">
              <a:alphaModFix amt="21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243551">
            <a:off x="6558584" y="5252086"/>
            <a:ext cx="5915271" cy="9375789"/>
          </a:xfrm>
          <a:custGeom>
            <a:avLst/>
            <a:gdLst/>
            <a:ahLst/>
            <a:cxnLst/>
            <a:rect l="l" t="t" r="r" b="b"/>
            <a:pathLst>
              <a:path w="5915271" h="9375789">
                <a:moveTo>
                  <a:pt x="0" y="0"/>
                </a:moveTo>
                <a:lnTo>
                  <a:pt x="5915270" y="0"/>
                </a:lnTo>
                <a:lnTo>
                  <a:pt x="5915270" y="9375789"/>
                </a:lnTo>
                <a:lnTo>
                  <a:pt x="0" y="93757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219200" y="3349910"/>
            <a:ext cx="10802838" cy="4552336"/>
          </a:xfrm>
          <a:prstGeom prst="rect">
            <a:avLst/>
          </a:prstGeom>
        </p:spPr>
        <p:txBody>
          <a:bodyPr wrap="square" lIns="0" tIns="0" rIns="0" bIns="0" rtlCol="0" anchor="t">
            <a:spAutoFit/>
          </a:bodyPr>
          <a:lstStyle/>
          <a:p>
            <a:pPr>
              <a:lnSpc>
                <a:spcPts val="11519"/>
              </a:lnSpc>
            </a:pPr>
            <a:r>
              <a:rPr lang="en-US" sz="13800" b="1">
                <a:solidFill>
                  <a:srgbClr val="FFFFFF"/>
                </a:solidFill>
                <a:latin typeface="Garamond" panose="02020404030301010803" pitchFamily="18" charset="0"/>
              </a:rPr>
              <a:t>II. (A) Restroom Restrictions</a:t>
            </a:r>
          </a:p>
        </p:txBody>
      </p:sp>
    </p:spTree>
    <p:extLst>
      <p:ext uri="{BB962C8B-B14F-4D97-AF65-F5344CB8AC3E}">
        <p14:creationId xmlns:p14="http://schemas.microsoft.com/office/powerpoint/2010/main" val="50732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B9F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ECFA4-0584-43FA-B93F-CE71F0739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002" y="0"/>
            <a:ext cx="13067995" cy="9800997"/>
          </a:xfrm>
          <a:prstGeom prst="rect">
            <a:avLst/>
          </a:prstGeom>
        </p:spPr>
      </p:pic>
    </p:spTree>
    <p:extLst>
      <p:ext uri="{BB962C8B-B14F-4D97-AF65-F5344CB8AC3E}">
        <p14:creationId xmlns:p14="http://schemas.microsoft.com/office/powerpoint/2010/main" val="91017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37</Slides>
  <Notes>10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Organization of Webinar</vt:lpstr>
      <vt:lpstr>PowerPoint Presentation</vt:lpstr>
      <vt:lpstr>PowerPoint Presentation</vt:lpstr>
      <vt:lpstr>PowerPoint Presentation</vt:lpstr>
      <vt:lpstr>PowerPoint Presentation</vt:lpstr>
      <vt:lpstr>types of laws  Most Settled: Bathroom Use  Sports Participation By Transgender Students  Bans On Gender-Affirming Care SUBSTANTIVE LEGAL ISSUES  Sex Discrimination: Statutory and Constitutional Claims  Parent’s Due Process Right to Determine Medical Treatment    for Child CRITERIA FOR PRELIMINARY INJUNCTION </vt:lpstr>
      <vt:lpstr>PowerPoint Presentation</vt:lpstr>
      <vt:lpstr>PowerPoint Presentation</vt:lpstr>
      <vt:lpstr>PowerPoint Presentation</vt:lpstr>
      <vt:lpstr>Legal Issues – Title IX Prohibition on Sex Discrimination</vt:lpstr>
      <vt:lpstr>Why a Relatively Settled Issue</vt:lpstr>
      <vt:lpstr>AND – A Critical Underlying Issue : Should a Preliminary Injunction Be Granted?</vt:lpstr>
      <vt:lpstr>PowerPoint Presentation</vt:lpstr>
      <vt:lpstr>PowerPoint Presentation</vt:lpstr>
      <vt:lpstr>PowerPoint Presentation</vt:lpstr>
      <vt:lpstr>PowerPoint Presentation</vt:lpstr>
      <vt:lpstr>PowerPoint Presentation</vt:lpstr>
      <vt:lpstr>PowerPoint Presentation</vt:lpstr>
      <vt:lpstr>The Role of Interscholastic Assns</vt:lpstr>
      <vt:lpstr>Comparison to Bans:. </vt:lpstr>
      <vt:lpstr>PowerPoint Presentation</vt:lpstr>
      <vt:lpstr>PowerPoint Presentation</vt:lpstr>
      <vt:lpstr>PowerPoint Presentation</vt:lpstr>
      <vt:lpstr>Legal Issues in BPJ</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Issues in Gender-Affirming Care Cases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Blobs Basic Simple Presentation</dc:title>
  <dc:creator>Cameron Mulrooney</dc:creator>
  <cp:revision>1</cp:revision>
  <dcterms:created xsi:type="dcterms:W3CDTF">2006-08-16T00:00:00Z</dcterms:created>
  <dcterms:modified xsi:type="dcterms:W3CDTF">2024-02-26T16:10:18Z</dcterms:modified>
</cp:coreProperties>
</file>