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sldIdLst>
    <p:sldId id="271" r:id="rId2"/>
    <p:sldId id="256" r:id="rId3"/>
    <p:sldId id="260" r:id="rId4"/>
    <p:sldId id="259" r:id="rId5"/>
    <p:sldId id="258" r:id="rId6"/>
    <p:sldId id="270" r:id="rId7"/>
    <p:sldId id="262" r:id="rId8"/>
    <p:sldId id="257" r:id="rId9"/>
    <p:sldId id="264" r:id="rId10"/>
    <p:sldId id="265" r:id="rId11"/>
    <p:sldId id="267" r:id="rId12"/>
    <p:sldId id="268" r:id="rId13"/>
    <p:sldId id="269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AD6624-BD91-4A5B-AC0A-79FE42ADDE94}" v="7" dt="2023-10-23T16:41:45.6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48"/>
  </p:normalViewPr>
  <p:slideViewPr>
    <p:cSldViewPr snapToGrid="0">
      <p:cViewPr varScale="1">
        <p:scale>
          <a:sx n="122" d="100"/>
          <a:sy n="122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0011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810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4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6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596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9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3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39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59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10/23/2023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68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05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35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74" r:id="rId6"/>
    <p:sldLayoutId id="2147483769" r:id="rId7"/>
    <p:sldLayoutId id="2147483770" r:id="rId8"/>
    <p:sldLayoutId id="2147483771" r:id="rId9"/>
    <p:sldLayoutId id="2147483773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emspub.epa.gov/src/document/HQ/176385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a.gov/ecobox/epa-ecobox-tools-exposure-pathways-exposure-pathways-era#:~:text=For%20an%20exposure%20pathway%20to,one%20or%20more%20exposure%20route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 abstract genetic concept">
            <a:extLst>
              <a:ext uri="{FF2B5EF4-FFF2-40B4-BE49-F238E27FC236}">
                <a16:creationId xmlns:a16="http://schemas.microsoft.com/office/drawing/2014/main" id="{FE59665D-F0B4-45A6-1A1B-4D2E49DADC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24862" r="-1" b="18885"/>
          <a:stretch/>
        </p:blipFill>
        <p:spPr>
          <a:xfrm>
            <a:off x="0" y="0"/>
            <a:ext cx="12308340" cy="70112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E64801-4F9E-EE4F-8ABC-A0CDC42A1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884" y="1157866"/>
            <a:ext cx="10190071" cy="1515091"/>
          </a:xfrm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4800" dirty="0">
                <a:effectLst/>
                <a:ea typeface="Calibri" panose="020F0502020204030204" pitchFamily="34" charset="0"/>
              </a:rPr>
              <a:t>Environmental Impacts on Housing: Regulating Pollution Exposure Pathways in the Home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1A0903-5A36-D483-C570-0E0040D98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6275" y="2541329"/>
            <a:ext cx="9781327" cy="887671"/>
          </a:xfrm>
        </p:spPr>
        <p:txBody>
          <a:bodyPr anchor="t">
            <a:normAutofit/>
          </a:bodyPr>
          <a:lstStyle/>
          <a:p>
            <a:endParaRPr lang="en-US" sz="2200" dirty="0">
              <a:solidFill>
                <a:srgbClr val="FFFFFF"/>
              </a:solidFill>
            </a:endParaRPr>
          </a:p>
          <a:p>
            <a:endParaRPr lang="en-US" sz="2200" dirty="0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0AB06D-BFE6-9A75-17C9-6D143F3B3148}"/>
              </a:ext>
            </a:extLst>
          </p:cNvPr>
          <p:cNvSpPr txBox="1"/>
          <p:nvPr/>
        </p:nvSpPr>
        <p:spPr>
          <a:xfrm>
            <a:off x="9034945" y="3456255"/>
            <a:ext cx="36743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Valerie Tachtiris</a:t>
            </a:r>
          </a:p>
          <a:p>
            <a:r>
              <a:rPr lang="en-US" dirty="0"/>
              <a:t>Deputy General Counsel </a:t>
            </a:r>
          </a:p>
          <a:p>
            <a:r>
              <a:rPr lang="en-US" dirty="0"/>
              <a:t>Indiana Department of Environmental Management</a:t>
            </a:r>
          </a:p>
        </p:txBody>
      </p:sp>
    </p:spTree>
    <p:extLst>
      <p:ext uri="{BB962C8B-B14F-4D97-AF65-F5344CB8AC3E}">
        <p14:creationId xmlns:p14="http://schemas.microsoft.com/office/powerpoint/2010/main" val="162282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3">
            <a:extLst>
              <a:ext uri="{FF2B5EF4-FFF2-40B4-BE49-F238E27FC236}">
                <a16:creationId xmlns:a16="http://schemas.microsoft.com/office/drawing/2014/main" id="{15DBF61D-2D0F-9EAC-F2FA-27D777E8E8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00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4F9F6C-4038-322C-8871-2E183BD59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2"/>
            <a:ext cx="4023360" cy="2802219"/>
          </a:xfrm>
        </p:spPr>
        <p:txBody>
          <a:bodyPr anchor="b">
            <a:normAutofit/>
          </a:bodyPr>
          <a:lstStyle/>
          <a:p>
            <a:r>
              <a:rPr lang="en-US" sz="4100">
                <a:solidFill>
                  <a:schemeClr val="bg1"/>
                </a:solidFill>
              </a:rPr>
              <a:t>Environmental Regs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78A2D9-4923-307A-2FBB-63A71B18C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3969352"/>
            <a:ext cx="4023359" cy="120814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Toxic Substances Control Act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26D857-EBCF-029A-BF9D-5CD77C28BED2}"/>
              </a:ext>
            </a:extLst>
          </p:cNvPr>
          <p:cNvSpPr txBox="1"/>
          <p:nvPr/>
        </p:nvSpPr>
        <p:spPr>
          <a:xfrm>
            <a:off x="4711262" y="2036761"/>
            <a:ext cx="72708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Requires testing, record-keeping and reporting by chemical manufacturers.</a:t>
            </a:r>
          </a:p>
          <a:p>
            <a:endParaRPr lang="en-US" dirty="0"/>
          </a:p>
          <a:p>
            <a:r>
              <a:rPr lang="en-US" dirty="0">
                <a:solidFill>
                  <a:schemeClr val="tx2"/>
                </a:solidFill>
              </a:rPr>
              <a:t>Directly </a:t>
            </a:r>
            <a:r>
              <a:rPr lang="en-US" b="0" i="0" dirty="0">
                <a:solidFill>
                  <a:schemeClr val="tx2"/>
                </a:solidFill>
                <a:effectLst/>
                <a:latin typeface="Source Sans Pro Web"/>
              </a:rPr>
              <a:t>addresses the production, importation, use, and disposal of specific chemicals including polychlorinated biphenyls (PCBs), asbestos, radon and lead-based paint</a:t>
            </a:r>
            <a:r>
              <a:rPr lang="en-US" b="0" i="0" dirty="0">
                <a:solidFill>
                  <a:srgbClr val="1B1B1B"/>
                </a:solidFill>
                <a:effectLst/>
                <a:latin typeface="Source Sans Pro Web"/>
              </a:rPr>
              <a:t>.</a:t>
            </a:r>
          </a:p>
          <a:p>
            <a:endParaRPr lang="en-US" dirty="0">
              <a:solidFill>
                <a:srgbClr val="1B1B1B"/>
              </a:solidFill>
              <a:latin typeface="Source Sans Pro Web"/>
            </a:endParaRPr>
          </a:p>
          <a:p>
            <a:r>
              <a:rPr lang="en-US" dirty="0">
                <a:solidFill>
                  <a:srgbClr val="1B1B1B"/>
                </a:solidFill>
                <a:latin typeface="Source Sans Pro Web"/>
              </a:rPr>
              <a:t>Excludes food, drugs, cosmetics, and pesticides.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301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3">
            <a:extLst>
              <a:ext uri="{FF2B5EF4-FFF2-40B4-BE49-F238E27FC236}">
                <a16:creationId xmlns:a16="http://schemas.microsoft.com/office/drawing/2014/main" id="{15DBF61D-2D0F-9EAC-F2FA-27D777E8E8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00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4F9F6C-4038-322C-8871-2E183BD59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2"/>
            <a:ext cx="4023360" cy="2802219"/>
          </a:xfrm>
        </p:spPr>
        <p:txBody>
          <a:bodyPr anchor="b">
            <a:normAutofit/>
          </a:bodyPr>
          <a:lstStyle/>
          <a:p>
            <a:r>
              <a:rPr lang="en-US" sz="4100">
                <a:solidFill>
                  <a:schemeClr val="bg1"/>
                </a:solidFill>
              </a:rPr>
              <a:t>Environmental Regs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78A2D9-4923-307A-2FBB-63A71B18C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3969352"/>
            <a:ext cx="4023359" cy="120814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Safe Drinking Water Act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26D857-EBCF-029A-BF9D-5CD77C28BED2}"/>
              </a:ext>
            </a:extLst>
          </p:cNvPr>
          <p:cNvSpPr txBox="1"/>
          <p:nvPr/>
        </p:nvSpPr>
        <p:spPr>
          <a:xfrm>
            <a:off x="4711262" y="2036761"/>
            <a:ext cx="72708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Regulates “public drinking water systems” that supply water to at least 15 service connections or 25 people.</a:t>
            </a:r>
          </a:p>
          <a:p>
            <a:endParaRPr lang="en-US" dirty="0"/>
          </a:p>
          <a:p>
            <a:r>
              <a:rPr lang="en-US" dirty="0">
                <a:solidFill>
                  <a:schemeClr val="tx2"/>
                </a:solidFill>
              </a:rPr>
              <a:t>EPA has set legal limits on over 90 contaminants based on health effects and technological feasibility</a:t>
            </a:r>
            <a:r>
              <a:rPr lang="en-US" b="0" i="0" dirty="0">
                <a:solidFill>
                  <a:srgbClr val="1B1B1B"/>
                </a:solidFill>
                <a:effectLst/>
                <a:latin typeface="Source Sans Pro Web"/>
              </a:rPr>
              <a:t>.</a:t>
            </a:r>
          </a:p>
          <a:p>
            <a:endParaRPr lang="en-US" dirty="0">
              <a:solidFill>
                <a:srgbClr val="1B1B1B"/>
              </a:solidFill>
              <a:latin typeface="Source Sans Pro Web"/>
            </a:endParaRPr>
          </a:p>
          <a:p>
            <a:r>
              <a:rPr lang="en-US" dirty="0">
                <a:solidFill>
                  <a:srgbClr val="1B1B1B"/>
                </a:solidFill>
                <a:latin typeface="Source Sans Pro Web"/>
              </a:rPr>
              <a:t>Sets water-testing schedules and methods that water providers must follow.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68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3">
            <a:extLst>
              <a:ext uri="{FF2B5EF4-FFF2-40B4-BE49-F238E27FC236}">
                <a16:creationId xmlns:a16="http://schemas.microsoft.com/office/drawing/2014/main" id="{15DBF61D-2D0F-9EAC-F2FA-27D777E8E8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00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4F9F6C-4038-322C-8871-2E183BD59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2"/>
            <a:ext cx="4023360" cy="2802219"/>
          </a:xfrm>
        </p:spPr>
        <p:txBody>
          <a:bodyPr anchor="b">
            <a:normAutofit/>
          </a:bodyPr>
          <a:lstStyle/>
          <a:p>
            <a:r>
              <a:rPr lang="en-US" sz="4100">
                <a:solidFill>
                  <a:schemeClr val="bg1"/>
                </a:solidFill>
              </a:rPr>
              <a:t>Environmental Regs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78A2D9-4923-307A-2FBB-63A71B18C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3969352"/>
            <a:ext cx="4023359" cy="120814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CERCLA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26D857-EBCF-029A-BF9D-5CD77C28BED2}"/>
              </a:ext>
            </a:extLst>
          </p:cNvPr>
          <p:cNvSpPr txBox="1"/>
          <p:nvPr/>
        </p:nvSpPr>
        <p:spPr>
          <a:xfrm>
            <a:off x="4711262" y="759871"/>
            <a:ext cx="727081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U.S. EPA and delegated states conduct and pursue remedial actions under the Comprehensive Environmental Response, Compensation, and Liability Act</a:t>
            </a:r>
            <a:r>
              <a:rPr lang="en-US" b="0" i="0" dirty="0">
                <a:solidFill>
                  <a:srgbClr val="1B1B1B"/>
                </a:solidFill>
                <a:effectLst/>
                <a:latin typeface="Source Sans Pro Web"/>
              </a:rPr>
              <a:t>. CERCLA gives EPA and states broad authority to require remedial actions and/or recover their costs from parties determined to be responsible for the contamination, regardless of whether the activity was permitted/legal at the time.</a:t>
            </a:r>
          </a:p>
          <a:p>
            <a:endParaRPr lang="en-US" dirty="0">
              <a:solidFill>
                <a:srgbClr val="1B1B1B"/>
              </a:solidFill>
              <a:latin typeface="Source Sans Pro Web"/>
            </a:endParaRPr>
          </a:p>
          <a:p>
            <a:r>
              <a:rPr lang="en-US" b="0" i="0" dirty="0">
                <a:solidFill>
                  <a:srgbClr val="1B1B1B"/>
                </a:solidFill>
                <a:effectLst/>
                <a:latin typeface="Source Sans Pro Web"/>
              </a:rPr>
              <a:t>Common applications of CERCLA to environmental exposure in the home would be soil remediation, groundwater assessment and remediation or use limitation, and VI mitigation.</a:t>
            </a:r>
          </a:p>
          <a:p>
            <a:endParaRPr lang="en-US" dirty="0"/>
          </a:p>
          <a:p>
            <a:r>
              <a:rPr lang="en-US" dirty="0"/>
              <a:t>EPA guidance requires remedial actions conducted under CERCLA to be evaluated every five years. In December 2012, EPA provided additional 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guidance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/>
              <a:t>to project managers on assessing VI risk as part of five-year reviews. </a:t>
            </a:r>
          </a:p>
          <a:p>
            <a:endParaRPr lang="en-US" dirty="0"/>
          </a:p>
          <a:p>
            <a:endParaRPr lang="en-US" dirty="0">
              <a:solidFill>
                <a:srgbClr val="1B1B1B"/>
              </a:solidFill>
              <a:latin typeface="Source Sans Pro Web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599D79-10AE-79F2-5195-B1C901DD2ABE}"/>
              </a:ext>
            </a:extLst>
          </p:cNvPr>
          <p:cNvSpPr txBox="1"/>
          <p:nvPr/>
        </p:nvSpPr>
        <p:spPr>
          <a:xfrm>
            <a:off x="788565" y="6576969"/>
            <a:ext cx="9588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http://semspub.epa.gov/src/document/HQ/176385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9260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3">
            <a:extLst>
              <a:ext uri="{FF2B5EF4-FFF2-40B4-BE49-F238E27FC236}">
                <a16:creationId xmlns:a16="http://schemas.microsoft.com/office/drawing/2014/main" id="{15DBF61D-2D0F-9EAC-F2FA-27D777E8E8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4F9F6C-4038-322C-8871-2E183BD59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2"/>
            <a:ext cx="4023360" cy="2802219"/>
          </a:xfrm>
        </p:spPr>
        <p:txBody>
          <a:bodyPr anchor="b">
            <a:normAutofit/>
          </a:bodyPr>
          <a:lstStyle/>
          <a:p>
            <a:r>
              <a:rPr lang="en-US" sz="4100">
                <a:solidFill>
                  <a:schemeClr val="bg1"/>
                </a:solidFill>
              </a:rPr>
              <a:t>Environmental Regs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78A2D9-4923-307A-2FBB-63A71B18C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3969352"/>
            <a:ext cx="4023359" cy="120814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Asbestos Removal and </a:t>
            </a:r>
            <a:r>
              <a:rPr lang="en-US">
                <a:solidFill>
                  <a:schemeClr val="bg1"/>
                </a:solidFill>
              </a:rPr>
              <a:t>Licensing Regulations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26D857-EBCF-029A-BF9D-5CD77C28BED2}"/>
              </a:ext>
            </a:extLst>
          </p:cNvPr>
          <p:cNvSpPr txBox="1"/>
          <p:nvPr/>
        </p:nvSpPr>
        <p:spPr>
          <a:xfrm>
            <a:off x="4501339" y="487991"/>
            <a:ext cx="727081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EPA’s attempt to ban manufacture of most asbestos-containing products was overturned by the Fifth Circuit Court in 1991.</a:t>
            </a:r>
          </a:p>
          <a:p>
            <a:endParaRPr lang="en-US" dirty="0"/>
          </a:p>
          <a:p>
            <a:r>
              <a:rPr lang="en-US" dirty="0"/>
              <a:t>Asbestos exposure typically occurs through the lungs and is most likely when asbestos containing material (ACB) is disturbed in demolition/home renovations.</a:t>
            </a:r>
          </a:p>
          <a:p>
            <a:endParaRPr lang="en-US" dirty="0"/>
          </a:p>
          <a:p>
            <a:r>
              <a:rPr lang="en-US" dirty="0">
                <a:solidFill>
                  <a:schemeClr val="tx2"/>
                </a:solidFill>
              </a:rPr>
              <a:t>Federal air regulations require building owners to notify the appropriate state agency before conducting demolitions/projects that could disturb ACB</a:t>
            </a:r>
            <a:r>
              <a:rPr lang="en-US" b="0" i="0" dirty="0">
                <a:solidFill>
                  <a:srgbClr val="1B1B1B"/>
                </a:solidFill>
                <a:effectLst/>
                <a:latin typeface="Source Sans Pro Web"/>
              </a:rPr>
              <a:t>.</a:t>
            </a:r>
          </a:p>
          <a:p>
            <a:endParaRPr lang="en-US" dirty="0">
              <a:solidFill>
                <a:srgbClr val="1B1B1B"/>
              </a:solidFill>
              <a:latin typeface="Source Sans Pro Web"/>
            </a:endParaRPr>
          </a:p>
          <a:p>
            <a:r>
              <a:rPr lang="en-US" dirty="0">
                <a:solidFill>
                  <a:srgbClr val="1B1B1B"/>
                </a:solidFill>
                <a:latin typeface="Source Sans Pro Web"/>
              </a:rPr>
              <a:t>Residential buildings with four or fewer dwellings are exempt; however, contractors are subject to worker safety practices and proper disposal requirements. Contractors and workers must be licensed to ensure an understanding of applicable safety requirements.</a:t>
            </a:r>
          </a:p>
          <a:p>
            <a:endParaRPr lang="en-US" dirty="0">
              <a:solidFill>
                <a:srgbClr val="1B1B1B"/>
              </a:solidFill>
              <a:latin typeface="Source Sans Pro Web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891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64801-4F9E-EE4F-8ABC-A0CDC42A1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251" y="450227"/>
            <a:ext cx="4456754" cy="1328240"/>
          </a:xfrm>
        </p:spPr>
        <p:txBody>
          <a:bodyPr anchor="b">
            <a:normAutofit/>
          </a:bodyPr>
          <a:lstStyle/>
          <a:p>
            <a:pPr algn="l"/>
            <a:r>
              <a:rPr lang="en-US" sz="5400" b="0" dirty="0"/>
              <a:t>Thank you!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1A0903-5A36-D483-C570-0E0040D98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7250" y="3131280"/>
            <a:ext cx="5393981" cy="2997809"/>
          </a:xfrm>
        </p:spPr>
        <p:txBody>
          <a:bodyPr anchor="t">
            <a:normAutofit/>
          </a:bodyPr>
          <a:lstStyle/>
          <a:p>
            <a:pPr algn="l"/>
            <a:endParaRPr lang="en-US" sz="2200" dirty="0"/>
          </a:p>
          <a:p>
            <a:pPr algn="l"/>
            <a:r>
              <a:rPr lang="en-US" sz="2200" dirty="0"/>
              <a:t>Contact:</a:t>
            </a:r>
          </a:p>
          <a:p>
            <a:pPr algn="l"/>
            <a:endParaRPr lang="en-US" sz="2200" dirty="0"/>
          </a:p>
          <a:p>
            <a:pPr algn="l"/>
            <a:r>
              <a:rPr lang="en-US" sz="2200" dirty="0"/>
              <a:t>Valerie Tachtiris</a:t>
            </a:r>
          </a:p>
          <a:p>
            <a:pPr algn="l"/>
            <a:r>
              <a:rPr lang="en-US" sz="2200" dirty="0"/>
              <a:t>vtachtir@idem.gov</a:t>
            </a:r>
          </a:p>
        </p:txBody>
      </p:sp>
      <p:pic>
        <p:nvPicPr>
          <p:cNvPr id="4" name="Picture 3" descr="An abstract genetic concept">
            <a:extLst>
              <a:ext uri="{FF2B5EF4-FFF2-40B4-BE49-F238E27FC236}">
                <a16:creationId xmlns:a16="http://schemas.microsoft.com/office/drawing/2014/main" id="{FE59665D-F0B4-45A6-1A1B-4D2E49DADC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436" r="2227"/>
          <a:stretch/>
        </p:blipFill>
        <p:spPr>
          <a:xfrm>
            <a:off x="5996628" y="10"/>
            <a:ext cx="619537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77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" descr="A web of dots connected">
            <a:extLst>
              <a:ext uri="{FF2B5EF4-FFF2-40B4-BE49-F238E27FC236}">
                <a16:creationId xmlns:a16="http://schemas.microsoft.com/office/drawing/2014/main" id="{BD6294A4-A576-9553-7A32-300F944744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940" r="11497" b="1"/>
          <a:stretch/>
        </p:blipFill>
        <p:spPr>
          <a:xfrm>
            <a:off x="20" y="10"/>
            <a:ext cx="8668492" cy="6857990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37A1AA-6CCC-91B8-707A-7C6795F31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8600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en-US" sz="4800" dirty="0"/>
              <a:t>Exposure pathways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0FDDD-9DBC-7B19-7CE7-0D58DDEED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4023360" cy="1208141"/>
          </a:xfrm>
        </p:spPr>
        <p:txBody>
          <a:bodyPr>
            <a:normAutofit/>
          </a:bodyPr>
          <a:lstStyle/>
          <a:p>
            <a:endParaRPr lang="en-US" sz="200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520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4" name="Freeform: Shape 43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6" name="Freeform: Shape 45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37A1AA-6CCC-91B8-707A-7C6795F31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1361074"/>
            <a:ext cx="4023360" cy="3204134"/>
          </a:xfrm>
        </p:spPr>
        <p:txBody>
          <a:bodyPr anchor="b">
            <a:normAutofit fontScale="90000"/>
          </a:bodyPr>
          <a:lstStyle/>
          <a:p>
            <a:r>
              <a:rPr lang="en-US" sz="4800" b="0" i="1" dirty="0"/>
              <a:t>Presence</a:t>
            </a:r>
            <a:r>
              <a:rPr lang="en-US" sz="4800" b="0" dirty="0"/>
              <a:t> of a pollutant does not always mean </a:t>
            </a:r>
            <a:r>
              <a:rPr lang="en-US" sz="4800" b="0" i="1" dirty="0"/>
              <a:t>exposure</a:t>
            </a:r>
            <a:r>
              <a:rPr lang="en-US" sz="4800" b="0" dirty="0"/>
              <a:t> to that pollutant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0FDDD-9DBC-7B19-7CE7-0D58DDEED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1" y="4872922"/>
            <a:ext cx="3933306" cy="1208141"/>
          </a:xfrm>
        </p:spPr>
        <p:txBody>
          <a:bodyPr>
            <a:normAutofit/>
          </a:bodyPr>
          <a:lstStyle/>
          <a:p>
            <a:r>
              <a:rPr lang="en-US" sz="2000" dirty="0"/>
              <a:t>Environmental regulators often speak in terms of complete and incomplete exposure pathways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7" name="Picture 3" descr="A web of dots connected">
            <a:extLst>
              <a:ext uri="{FF2B5EF4-FFF2-40B4-BE49-F238E27FC236}">
                <a16:creationId xmlns:a16="http://schemas.microsoft.com/office/drawing/2014/main" id="{BD6294A4-A576-9553-7A32-300F944744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940" r="11497" b="1"/>
          <a:stretch/>
        </p:blipFill>
        <p:spPr>
          <a:xfrm>
            <a:off x="5414356" y="818215"/>
            <a:ext cx="6408836" cy="507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795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55666830-9A19-4E01-8505-D6C7F9AC5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" descr="A web of dots connected">
            <a:extLst>
              <a:ext uri="{FF2B5EF4-FFF2-40B4-BE49-F238E27FC236}">
                <a16:creationId xmlns:a16="http://schemas.microsoft.com/office/drawing/2014/main" id="{BD6294A4-A576-9553-7A32-300F944744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385" r="13879" b="1"/>
          <a:stretch/>
        </p:blipFill>
        <p:spPr>
          <a:xfrm>
            <a:off x="4110127" y="10"/>
            <a:ext cx="8081873" cy="6857990"/>
          </a:xfrm>
          <a:custGeom>
            <a:avLst/>
            <a:gdLst/>
            <a:ahLst/>
            <a:cxnLst/>
            <a:rect l="l" t="t" r="r" b="b"/>
            <a:pathLst>
              <a:path w="8081873" h="6858000">
                <a:moveTo>
                  <a:pt x="0" y="0"/>
                </a:moveTo>
                <a:lnTo>
                  <a:pt x="8081873" y="0"/>
                </a:lnTo>
                <a:lnTo>
                  <a:pt x="8081873" y="6858000"/>
                </a:lnTo>
                <a:lnTo>
                  <a:pt x="0" y="6858000"/>
                </a:lnTo>
                <a:lnTo>
                  <a:pt x="68897" y="6734633"/>
                </a:lnTo>
                <a:cubicBezTo>
                  <a:pt x="558802" y="5812845"/>
                  <a:pt x="848920" y="4668597"/>
                  <a:pt x="848920" y="3429000"/>
                </a:cubicBezTo>
                <a:cubicBezTo>
                  <a:pt x="848920" y="2189404"/>
                  <a:pt x="558802" y="1045156"/>
                  <a:pt x="68897" y="123368"/>
                </a:cubicBezTo>
                <a:close/>
              </a:path>
            </a:pathLst>
          </a:custGeom>
        </p:spPr>
      </p:pic>
      <p:sp useBgFill="1">
        <p:nvSpPr>
          <p:cNvPr id="44" name="Freeform: Shape 43">
            <a:extLst>
              <a:ext uri="{FF2B5EF4-FFF2-40B4-BE49-F238E27FC236}">
                <a16:creationId xmlns:a16="http://schemas.microsoft.com/office/drawing/2014/main" id="{AE9FC877-7FB6-4D22-9988-35420644E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6" name="Freeform: Shape 45">
            <a:extLst>
              <a:ext uri="{FF2B5EF4-FFF2-40B4-BE49-F238E27FC236}">
                <a16:creationId xmlns:a16="http://schemas.microsoft.com/office/drawing/2014/main" id="{E41809D1-F12E-46BB-B804-5F209D325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37A1AA-6CCC-91B8-707A-7C6795F31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1412657"/>
            <a:ext cx="3943099" cy="1939368"/>
          </a:xfrm>
        </p:spPr>
        <p:txBody>
          <a:bodyPr anchor="b">
            <a:normAutofit fontScale="90000"/>
          </a:bodyPr>
          <a:lstStyle/>
          <a:p>
            <a:r>
              <a:rPr lang="en-US" sz="4800" b="0" dirty="0"/>
              <a:t>Complete Exposure pathways-EPA guidance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870EE84-DDAD-DE02-10E9-6B9E5BC8041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28474" y="3391882"/>
            <a:ext cx="11382497" cy="299179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1587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1B1B1B"/>
                </a:solidFill>
                <a:effectLst/>
                <a:latin typeface="Source Sans Pro Web"/>
              </a:rPr>
              <a:t> Source—how the substance enter the environment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1B1B1B"/>
                </a:solidFill>
                <a:effectLst/>
                <a:latin typeface="Source Sans Pro Web"/>
              </a:rPr>
              <a:t> Media—air, soil, and/or water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1B1B1B"/>
                </a:solidFill>
                <a:effectLst/>
                <a:latin typeface="Source Sans Pro Web"/>
              </a:rPr>
              <a:t> Exposure—where receptors contact the media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1B1B1B"/>
                </a:solidFill>
                <a:effectLst/>
                <a:latin typeface="Source Sans Pro Web"/>
              </a:rPr>
              <a:t> Exposure Route—how the substance enter the receptor’s body (ingestion, inhalation, dermal)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1B1B1B"/>
                </a:solidFill>
                <a:effectLst/>
                <a:latin typeface="Source Sans Pro Web"/>
              </a:rPr>
              <a:t> Receptor—which plants and/or animals are exposed or potentially exposed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endParaRPr lang="en-US" altLang="en-US" sz="1800" dirty="0">
              <a:solidFill>
                <a:srgbClr val="1B1B1B"/>
              </a:solidFill>
              <a:latin typeface="Source Sans Pro Web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1B1B1B"/>
              </a:solidFill>
              <a:effectLst/>
              <a:latin typeface="Source Sans Pro Web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1100" dirty="0">
                <a:solidFill>
                  <a:srgbClr val="1B1B1B"/>
                </a:solidFill>
                <a:latin typeface="Source Sans Pro Web"/>
              </a:rPr>
              <a:t>Source: </a:t>
            </a:r>
            <a:r>
              <a:rPr lang="en-US" altLang="en-US" sz="1100" dirty="0">
                <a:solidFill>
                  <a:srgbClr val="1B1B1B"/>
                </a:solidFill>
                <a:latin typeface="Source Sans Pro Web"/>
                <a:hlinkClick r:id="rId3"/>
              </a:rPr>
              <a:t>https://www.epa.gov/ecobox/epa-ecobox-tools-exposure-pathways-exposure-pathways-era#:~:text=For%20an%20exposure%20pathway%20to,one%20or%20more%20exposure%20routes</a:t>
            </a:r>
            <a:r>
              <a:rPr lang="en-US" altLang="en-US" sz="1100" dirty="0">
                <a:solidFill>
                  <a:srgbClr val="1B1B1B"/>
                </a:solidFill>
                <a:latin typeface="Source Sans Pro Web"/>
              </a:rPr>
              <a:t>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rgbClr val="1B1B1B"/>
              </a:solidFill>
              <a:effectLst/>
              <a:latin typeface="Source Sans Pro Web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19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526E0BFB-CDF1-4990-8C11-AC849311E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" descr="A web of dots connected">
            <a:extLst>
              <a:ext uri="{FF2B5EF4-FFF2-40B4-BE49-F238E27FC236}">
                <a16:creationId xmlns:a16="http://schemas.microsoft.com/office/drawing/2014/main" id="{BD6294A4-A576-9553-7A32-300F944744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939" r="11497" b="1"/>
          <a:stretch/>
        </p:blipFill>
        <p:spPr>
          <a:xfrm>
            <a:off x="20" y="10"/>
            <a:ext cx="8668492" cy="6857990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6069A1F8-9BEB-4786-9694-FC48B2D75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8244" y="0"/>
            <a:ext cx="940375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0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37A1AA-6CCC-91B8-707A-7C6795F31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8600" y="1122363"/>
            <a:ext cx="4023360" cy="1496017"/>
          </a:xfrm>
        </p:spPr>
        <p:txBody>
          <a:bodyPr anchor="b">
            <a:normAutofit fontScale="90000"/>
          </a:bodyPr>
          <a:lstStyle/>
          <a:p>
            <a:r>
              <a:rPr lang="en-US" sz="4800" b="0" dirty="0">
                <a:solidFill>
                  <a:schemeClr val="bg1"/>
                </a:solidFill>
              </a:rPr>
              <a:t>Exposure pathways in the home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0FDDD-9DBC-7B19-7CE7-0D58DDEED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2788122"/>
            <a:ext cx="4023360" cy="3292941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Drinking water</a:t>
            </a:r>
          </a:p>
          <a:p>
            <a:r>
              <a:rPr lang="en-US" sz="2000" dirty="0">
                <a:solidFill>
                  <a:schemeClr val="bg1"/>
                </a:solidFill>
              </a:rPr>
              <a:t>Air in the home</a:t>
            </a:r>
          </a:p>
          <a:p>
            <a:r>
              <a:rPr lang="en-US" sz="2000" dirty="0">
                <a:solidFill>
                  <a:schemeClr val="bg1"/>
                </a:solidFill>
              </a:rPr>
              <a:t>Dermal contact</a:t>
            </a:r>
          </a:p>
          <a:p>
            <a:r>
              <a:rPr lang="en-US" sz="2000" dirty="0">
                <a:solidFill>
                  <a:schemeClr val="bg1"/>
                </a:solidFill>
              </a:rPr>
              <a:t>Incidental ingestion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bg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690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" descr="A web of dots connected">
            <a:extLst>
              <a:ext uri="{FF2B5EF4-FFF2-40B4-BE49-F238E27FC236}">
                <a16:creationId xmlns:a16="http://schemas.microsoft.com/office/drawing/2014/main" id="{BD6294A4-A576-9553-7A32-300F944744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940" r="11497" b="1"/>
          <a:stretch/>
        </p:blipFill>
        <p:spPr>
          <a:xfrm>
            <a:off x="20" y="10"/>
            <a:ext cx="8668492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37A1AA-6CCC-91B8-707A-7C6795F31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27902" y="388474"/>
            <a:ext cx="3203448" cy="1478583"/>
          </a:xfrm>
        </p:spPr>
        <p:txBody>
          <a:bodyPr anchor="b">
            <a:normAutofit/>
          </a:bodyPr>
          <a:lstStyle/>
          <a:p>
            <a:r>
              <a:rPr lang="en-US" sz="4800" dirty="0"/>
              <a:t>Vapor Intrusion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0FDDD-9DBC-7B19-7CE7-0D58DDEED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68512" y="1867058"/>
            <a:ext cx="3203448" cy="4214006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Infiltration of vapor-forming chemicals into a building from the subsurface.</a:t>
            </a:r>
          </a:p>
          <a:p>
            <a:r>
              <a:rPr lang="en-US" sz="2000" dirty="0"/>
              <a:t>Common pollutants: VOCs, PCE/TCE, PCBs, and benzene</a:t>
            </a:r>
          </a:p>
          <a:p>
            <a:endParaRPr lang="en-US" sz="2000" dirty="0"/>
          </a:p>
          <a:p>
            <a:r>
              <a:rPr lang="en-US" sz="2000" dirty="0"/>
              <a:t>Are volatized and enter homes through soil, groundwater, and/or sewer and </a:t>
            </a:r>
            <a:r>
              <a:rPr lang="en-US" sz="2000" dirty="0" err="1"/>
              <a:t>drainlines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0005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 abstract genetic concept">
            <a:extLst>
              <a:ext uri="{FF2B5EF4-FFF2-40B4-BE49-F238E27FC236}">
                <a16:creationId xmlns:a16="http://schemas.microsoft.com/office/drawing/2014/main" id="{FE59665D-F0B4-45A6-1A1B-4D2E49DADC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24862" r="-1" b="18885"/>
          <a:stretch/>
        </p:blipFill>
        <p:spPr>
          <a:xfrm>
            <a:off x="3068" y="0"/>
            <a:ext cx="12188932" cy="685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E64801-4F9E-EE4F-8ABC-A0CDC42A1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275" y="156477"/>
            <a:ext cx="10190071" cy="151509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000">
                <a:solidFill>
                  <a:srgbClr val="FFFFFF"/>
                </a:solidFill>
              </a:rPr>
              <a:t>Pollutants of concern in the home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1A0903-5A36-D483-C570-0E0040D98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6275" y="2541329"/>
            <a:ext cx="9781327" cy="887671"/>
          </a:xfrm>
        </p:spPr>
        <p:txBody>
          <a:bodyPr anchor="t">
            <a:normAutofit fontScale="25000" lnSpcReduction="20000"/>
          </a:bodyPr>
          <a:lstStyle/>
          <a:p>
            <a:r>
              <a:rPr lang="en-US" sz="9600" dirty="0">
                <a:solidFill>
                  <a:srgbClr val="FFFFFF"/>
                </a:solidFill>
              </a:rPr>
              <a:t>Remember: </a:t>
            </a:r>
            <a:r>
              <a:rPr lang="en-US" sz="9600" i="1" dirty="0">
                <a:solidFill>
                  <a:srgbClr val="FFFFFF"/>
                </a:solidFill>
              </a:rPr>
              <a:t>presence</a:t>
            </a:r>
            <a:r>
              <a:rPr lang="en-US" sz="9600" dirty="0">
                <a:solidFill>
                  <a:srgbClr val="FFFFFF"/>
                </a:solidFill>
              </a:rPr>
              <a:t> of a chemical does not (necessarily)create an exposure pathway</a:t>
            </a:r>
          </a:p>
          <a:p>
            <a:endParaRPr lang="en-US" sz="9600" dirty="0">
              <a:solidFill>
                <a:srgbClr val="FFFFFF"/>
              </a:solidFill>
            </a:endParaRPr>
          </a:p>
          <a:p>
            <a:r>
              <a:rPr lang="en-US" sz="9600" dirty="0">
                <a:solidFill>
                  <a:srgbClr val="FFFFFF"/>
                </a:solidFill>
              </a:rPr>
              <a:t>Environmental risks are evaluated based on toxicity and exposure  </a:t>
            </a:r>
          </a:p>
          <a:p>
            <a:endParaRPr lang="en-US" sz="2200" dirty="0">
              <a:solidFill>
                <a:srgbClr val="FFFFFF"/>
              </a:solidFill>
            </a:endParaRPr>
          </a:p>
          <a:p>
            <a:endParaRPr lang="en-US" sz="2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484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64801-4F9E-EE4F-8ABC-A0CDC42A1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250" y="450226"/>
            <a:ext cx="5393981" cy="2681055"/>
          </a:xfrm>
        </p:spPr>
        <p:txBody>
          <a:bodyPr anchor="b">
            <a:normAutofit/>
          </a:bodyPr>
          <a:lstStyle/>
          <a:p>
            <a:pPr algn="l"/>
            <a:r>
              <a:rPr lang="en-US" sz="5400" b="0" dirty="0"/>
              <a:t>Pollutants of concern in the home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1A0903-5A36-D483-C570-0E0040D98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7250" y="3131280"/>
            <a:ext cx="5393981" cy="2997809"/>
          </a:xfrm>
        </p:spPr>
        <p:txBody>
          <a:bodyPr anchor="t">
            <a:normAutofit/>
          </a:bodyPr>
          <a:lstStyle/>
          <a:p>
            <a:pPr algn="l"/>
            <a:r>
              <a:rPr lang="en-US" sz="2200" dirty="0"/>
              <a:t>Household chemicals</a:t>
            </a:r>
          </a:p>
          <a:p>
            <a:pPr algn="l"/>
            <a:r>
              <a:rPr lang="en-US" sz="2200" dirty="0"/>
              <a:t>Lead paint and products</a:t>
            </a:r>
          </a:p>
          <a:p>
            <a:pPr algn="l"/>
            <a:endParaRPr lang="en-US" sz="2200" dirty="0"/>
          </a:p>
          <a:p>
            <a:pPr algn="l"/>
            <a:r>
              <a:rPr lang="en-US" sz="2200" dirty="0"/>
              <a:t>Contaminants in drinking water</a:t>
            </a:r>
          </a:p>
          <a:p>
            <a:pPr algn="l"/>
            <a:r>
              <a:rPr lang="en-US" sz="2200" dirty="0"/>
              <a:t>Asbestos</a:t>
            </a:r>
          </a:p>
          <a:p>
            <a:pPr algn="l"/>
            <a:r>
              <a:rPr lang="en-US" sz="2200" dirty="0"/>
              <a:t>VOC and other air pollutants</a:t>
            </a:r>
          </a:p>
          <a:p>
            <a:pPr algn="l"/>
            <a:endParaRPr lang="en-US" sz="2200" dirty="0"/>
          </a:p>
        </p:txBody>
      </p:sp>
      <p:pic>
        <p:nvPicPr>
          <p:cNvPr id="4" name="Picture 3" descr="An abstract genetic concept">
            <a:extLst>
              <a:ext uri="{FF2B5EF4-FFF2-40B4-BE49-F238E27FC236}">
                <a16:creationId xmlns:a16="http://schemas.microsoft.com/office/drawing/2014/main" id="{FE59665D-F0B4-45A6-1A1B-4D2E49DADC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436" r="2227"/>
          <a:stretch/>
        </p:blipFill>
        <p:spPr>
          <a:xfrm>
            <a:off x="5996628" y="10"/>
            <a:ext cx="619537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605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3">
            <a:extLst>
              <a:ext uri="{FF2B5EF4-FFF2-40B4-BE49-F238E27FC236}">
                <a16:creationId xmlns:a16="http://schemas.microsoft.com/office/drawing/2014/main" id="{15DBF61D-2D0F-9EAC-F2FA-27D777E8E8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24981" r="-1" b="-1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4F9F6C-4038-322C-8871-2E183BD59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6177" y="1374033"/>
            <a:ext cx="10357282" cy="30632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0800" b="0" dirty="0">
                <a:solidFill>
                  <a:schemeClr val="tx2"/>
                </a:solidFill>
              </a:rPr>
              <a:t>Environmental Statutes and Regulations</a:t>
            </a:r>
          </a:p>
        </p:txBody>
      </p:sp>
    </p:spTree>
    <p:extLst>
      <p:ext uri="{BB962C8B-B14F-4D97-AF65-F5344CB8AC3E}">
        <p14:creationId xmlns:p14="http://schemas.microsoft.com/office/powerpoint/2010/main" val="11135984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6043</TotalTime>
  <Words>638</Words>
  <Application>Microsoft Office PowerPoint</Application>
  <PresentationFormat>Widescreen</PresentationFormat>
  <Paragraphs>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Neue Haas Grotesk Text Pro</vt:lpstr>
      <vt:lpstr>Source Sans Pro Web</vt:lpstr>
      <vt:lpstr>AccentBoxVTI</vt:lpstr>
      <vt:lpstr>Environmental Impacts on Housing: Regulating Pollution Exposure Pathways in the Home</vt:lpstr>
      <vt:lpstr>Exposure pathways</vt:lpstr>
      <vt:lpstr>Presence of a pollutant does not always mean exposure to that pollutant</vt:lpstr>
      <vt:lpstr>Complete Exposure pathways-EPA guidance</vt:lpstr>
      <vt:lpstr>Exposure pathways in the home</vt:lpstr>
      <vt:lpstr>Vapor Intrusion</vt:lpstr>
      <vt:lpstr>Pollutants of concern in the home</vt:lpstr>
      <vt:lpstr>Pollutants of concern in the home</vt:lpstr>
      <vt:lpstr>Environmental Statutes and Regulations</vt:lpstr>
      <vt:lpstr>Environmental Regs</vt:lpstr>
      <vt:lpstr>Environmental Regs</vt:lpstr>
      <vt:lpstr>Environmental Regs</vt:lpstr>
      <vt:lpstr>Environmental Regs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Exposure pathways</dc:title>
  <dc:creator>Valerie Tachtiris</dc:creator>
  <cp:lastModifiedBy>Larracey, Angela</cp:lastModifiedBy>
  <cp:revision>3</cp:revision>
  <dcterms:created xsi:type="dcterms:W3CDTF">2023-10-07T00:23:06Z</dcterms:created>
  <dcterms:modified xsi:type="dcterms:W3CDTF">2023-10-23T17:35:23Z</dcterms:modified>
</cp:coreProperties>
</file>