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33"/>
  </p:notesMasterIdLst>
  <p:handoutMasterIdLst>
    <p:handoutMasterId r:id="rId34"/>
  </p:handoutMasterIdLst>
  <p:sldIdLst>
    <p:sldId id="256" r:id="rId2"/>
    <p:sldId id="583" r:id="rId3"/>
    <p:sldId id="258" r:id="rId4"/>
    <p:sldId id="578" r:id="rId5"/>
    <p:sldId id="606" r:id="rId6"/>
    <p:sldId id="594" r:id="rId7"/>
    <p:sldId id="597" r:id="rId8"/>
    <p:sldId id="588" r:id="rId9"/>
    <p:sldId id="558" r:id="rId10"/>
    <p:sldId id="559" r:id="rId11"/>
    <p:sldId id="607" r:id="rId12"/>
    <p:sldId id="565" r:id="rId13"/>
    <p:sldId id="598" r:id="rId14"/>
    <p:sldId id="587" r:id="rId15"/>
    <p:sldId id="562" r:id="rId16"/>
    <p:sldId id="575" r:id="rId17"/>
    <p:sldId id="560" r:id="rId18"/>
    <p:sldId id="561" r:id="rId19"/>
    <p:sldId id="566" r:id="rId20"/>
    <p:sldId id="589" r:id="rId21"/>
    <p:sldId id="577" r:id="rId22"/>
    <p:sldId id="585" r:id="rId23"/>
    <p:sldId id="591" r:id="rId24"/>
    <p:sldId id="603" r:id="rId25"/>
    <p:sldId id="600" r:id="rId26"/>
    <p:sldId id="608" r:id="rId27"/>
    <p:sldId id="599" r:id="rId28"/>
    <p:sldId id="604" r:id="rId29"/>
    <p:sldId id="601" r:id="rId30"/>
    <p:sldId id="593" r:id="rId31"/>
    <p:sldId id="595" r:id="rId3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Osaka" pitchFamily="-6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Osaka" pitchFamily="-6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Osaka" pitchFamily="-6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Osaka" pitchFamily="-6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Osaka" pitchFamily="-64" charset="-128"/>
        <a:cs typeface="+mn-cs"/>
      </a:defRPr>
    </a:lvl5pPr>
    <a:lvl6pPr marL="2286000" algn="l" defTabSz="914400" rtl="0" eaLnBrk="1" latinLnBrk="0" hangingPunct="1">
      <a:defRPr sz="2400" kern="1200">
        <a:solidFill>
          <a:schemeClr val="tx1"/>
        </a:solidFill>
        <a:latin typeface="Arial" panose="020B0604020202020204" pitchFamily="34" charset="0"/>
        <a:ea typeface="Osaka" pitchFamily="-64" charset="-128"/>
        <a:cs typeface="+mn-cs"/>
      </a:defRPr>
    </a:lvl6pPr>
    <a:lvl7pPr marL="2743200" algn="l" defTabSz="914400" rtl="0" eaLnBrk="1" latinLnBrk="0" hangingPunct="1">
      <a:defRPr sz="2400" kern="1200">
        <a:solidFill>
          <a:schemeClr val="tx1"/>
        </a:solidFill>
        <a:latin typeface="Arial" panose="020B0604020202020204" pitchFamily="34" charset="0"/>
        <a:ea typeface="Osaka" pitchFamily="-64" charset="-128"/>
        <a:cs typeface="+mn-cs"/>
      </a:defRPr>
    </a:lvl7pPr>
    <a:lvl8pPr marL="3200400" algn="l" defTabSz="914400" rtl="0" eaLnBrk="1" latinLnBrk="0" hangingPunct="1">
      <a:defRPr sz="2400" kern="1200">
        <a:solidFill>
          <a:schemeClr val="tx1"/>
        </a:solidFill>
        <a:latin typeface="Arial" panose="020B0604020202020204" pitchFamily="34" charset="0"/>
        <a:ea typeface="Osaka" pitchFamily="-64" charset="-128"/>
        <a:cs typeface="+mn-cs"/>
      </a:defRPr>
    </a:lvl8pPr>
    <a:lvl9pPr marL="3657600" algn="l" defTabSz="914400" rtl="0" eaLnBrk="1" latinLnBrk="0" hangingPunct="1">
      <a:defRPr sz="2400" kern="1200">
        <a:solidFill>
          <a:schemeClr val="tx1"/>
        </a:solidFill>
        <a:latin typeface="Arial" panose="020B0604020202020204" pitchFamily="34" charset="0"/>
        <a:ea typeface="Osaka" pitchFamily="-6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396" autoAdjust="0"/>
    <p:restoredTop sz="95109" autoAdjust="0"/>
  </p:normalViewPr>
  <p:slideViewPr>
    <p:cSldViewPr>
      <p:cViewPr>
        <p:scale>
          <a:sx n="91" d="100"/>
          <a:sy n="91" d="100"/>
        </p:scale>
        <p:origin x="920" y="2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44" d="100"/>
          <a:sy n="144" d="100"/>
        </p:scale>
        <p:origin x="-2328"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EBB1441B-CAFA-734F-9848-E5F1393F3200}"/>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defRPr sz="1200">
                <a:latin typeface="Arial" charset="0"/>
                <a:ea typeface="Osaka" charset="0"/>
              </a:defRPr>
            </a:lvl1pPr>
          </a:lstStyle>
          <a:p>
            <a:pPr>
              <a:defRPr/>
            </a:pPr>
            <a:endParaRPr lang="en-US" altLang="en-US"/>
          </a:p>
        </p:txBody>
      </p:sp>
      <p:sp>
        <p:nvSpPr>
          <p:cNvPr id="8195" name="Rectangle 3">
            <a:extLst>
              <a:ext uri="{FF2B5EF4-FFF2-40B4-BE49-F238E27FC236}">
                <a16:creationId xmlns:a16="http://schemas.microsoft.com/office/drawing/2014/main" id="{42E69576-A3EE-A04F-9331-6CD4026FD000}"/>
              </a:ext>
            </a:extLst>
          </p:cNvPr>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r">
              <a:defRPr sz="1200">
                <a:latin typeface="Arial" charset="0"/>
                <a:ea typeface="Osaka" charset="0"/>
              </a:defRPr>
            </a:lvl1pPr>
          </a:lstStyle>
          <a:p>
            <a:pPr>
              <a:defRPr/>
            </a:pPr>
            <a:endParaRPr lang="en-US" altLang="en-US"/>
          </a:p>
        </p:txBody>
      </p:sp>
      <p:sp>
        <p:nvSpPr>
          <p:cNvPr id="8196" name="Rectangle 4">
            <a:extLst>
              <a:ext uri="{FF2B5EF4-FFF2-40B4-BE49-F238E27FC236}">
                <a16:creationId xmlns:a16="http://schemas.microsoft.com/office/drawing/2014/main" id="{79153F82-1556-8F4C-94C4-A9FB6003898B}"/>
              </a:ext>
            </a:extLst>
          </p:cNvPr>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bodyPr>
          <a:lstStyle>
            <a:lvl1pPr>
              <a:defRPr sz="1200">
                <a:latin typeface="Arial" charset="0"/>
                <a:ea typeface="Osaka" charset="0"/>
              </a:defRPr>
            </a:lvl1pPr>
          </a:lstStyle>
          <a:p>
            <a:pPr>
              <a:defRPr/>
            </a:pPr>
            <a:endParaRPr lang="en-US" altLang="en-US"/>
          </a:p>
        </p:txBody>
      </p:sp>
      <p:sp>
        <p:nvSpPr>
          <p:cNvPr id="8197" name="Rectangle 5">
            <a:extLst>
              <a:ext uri="{FF2B5EF4-FFF2-40B4-BE49-F238E27FC236}">
                <a16:creationId xmlns:a16="http://schemas.microsoft.com/office/drawing/2014/main" id="{84BE57DD-A681-034A-9EF0-30C35F4C1FB7}"/>
              </a:ext>
            </a:extLst>
          </p:cNvPr>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bodyPr>
          <a:lstStyle>
            <a:lvl1pPr algn="r">
              <a:defRPr sz="1200">
                <a:latin typeface="Arial" charset="0"/>
                <a:ea typeface="Osaka" charset="0"/>
              </a:defRPr>
            </a:lvl1pPr>
          </a:lstStyle>
          <a:p>
            <a:pPr>
              <a:defRPr/>
            </a:pPr>
            <a:fld id="{58567B77-E915-624D-83FA-267A5A2BD0F9}"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7E4AFA39-3BEF-5F47-B6E7-7F49D1386F46}"/>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defRPr sz="1200">
                <a:latin typeface="Arial" charset="0"/>
                <a:ea typeface="Osaka" charset="0"/>
              </a:defRPr>
            </a:lvl1pPr>
          </a:lstStyle>
          <a:p>
            <a:pPr>
              <a:defRPr/>
            </a:pPr>
            <a:endParaRPr lang="en-US" altLang="en-US"/>
          </a:p>
        </p:txBody>
      </p:sp>
      <p:sp>
        <p:nvSpPr>
          <p:cNvPr id="6147" name="Rectangle 3">
            <a:extLst>
              <a:ext uri="{FF2B5EF4-FFF2-40B4-BE49-F238E27FC236}">
                <a16:creationId xmlns:a16="http://schemas.microsoft.com/office/drawing/2014/main" id="{5DFCC953-D0CE-884E-BC5B-C74BF8984D12}"/>
              </a:ext>
            </a:extLst>
          </p:cNvPr>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r">
              <a:defRPr sz="1200">
                <a:latin typeface="Arial" charset="0"/>
                <a:ea typeface="Osaka" charset="0"/>
              </a:defRPr>
            </a:lvl1pPr>
          </a:lstStyle>
          <a:p>
            <a:pPr>
              <a:defRPr/>
            </a:pPr>
            <a:endParaRPr lang="en-US" altLang="en-US"/>
          </a:p>
        </p:txBody>
      </p:sp>
      <p:sp>
        <p:nvSpPr>
          <p:cNvPr id="6148" name="Rectangle 4">
            <a:extLst>
              <a:ext uri="{FF2B5EF4-FFF2-40B4-BE49-F238E27FC236}">
                <a16:creationId xmlns:a16="http://schemas.microsoft.com/office/drawing/2014/main" id="{EF070B2C-CC60-2F4B-BB59-37B8EFEBE6C4}"/>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6149" name="Rectangle 5">
            <a:extLst>
              <a:ext uri="{FF2B5EF4-FFF2-40B4-BE49-F238E27FC236}">
                <a16:creationId xmlns:a16="http://schemas.microsoft.com/office/drawing/2014/main" id="{8A376257-4EAE-994C-BDC1-CEAA92C600C2}"/>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6150" name="Rectangle 6">
            <a:extLst>
              <a:ext uri="{FF2B5EF4-FFF2-40B4-BE49-F238E27FC236}">
                <a16:creationId xmlns:a16="http://schemas.microsoft.com/office/drawing/2014/main" id="{252AF037-910D-E943-8824-E7C9062EE8D8}"/>
              </a:ext>
            </a:extLst>
          </p:cNvPr>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bodyPr>
          <a:lstStyle>
            <a:lvl1pPr>
              <a:defRPr sz="1200">
                <a:latin typeface="Arial" charset="0"/>
                <a:ea typeface="Osaka" charset="0"/>
              </a:defRPr>
            </a:lvl1pPr>
          </a:lstStyle>
          <a:p>
            <a:pPr>
              <a:defRPr/>
            </a:pPr>
            <a:endParaRPr lang="en-US" altLang="en-US"/>
          </a:p>
        </p:txBody>
      </p:sp>
      <p:sp>
        <p:nvSpPr>
          <p:cNvPr id="6151" name="Rectangle 7">
            <a:extLst>
              <a:ext uri="{FF2B5EF4-FFF2-40B4-BE49-F238E27FC236}">
                <a16:creationId xmlns:a16="http://schemas.microsoft.com/office/drawing/2014/main" id="{34BC4C81-ED6D-D24A-A798-3C3C43EF75F2}"/>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bodyPr>
          <a:lstStyle>
            <a:lvl1pPr algn="r">
              <a:defRPr sz="1200">
                <a:latin typeface="Arial" charset="0"/>
                <a:ea typeface="Osaka" charset="0"/>
              </a:defRPr>
            </a:lvl1pPr>
          </a:lstStyle>
          <a:p>
            <a:pPr>
              <a:defRPr/>
            </a:pPr>
            <a:fld id="{DD32FE92-180F-AB42-A5A7-EC0C1811026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Osaka" charset="0"/>
        <a:cs typeface="+mn-cs"/>
      </a:defRPr>
    </a:lvl1pPr>
    <a:lvl2pPr marL="457200" algn="l" rtl="0" eaLnBrk="0" fontAlgn="base" hangingPunct="0">
      <a:spcBef>
        <a:spcPct val="30000"/>
      </a:spcBef>
      <a:spcAft>
        <a:spcPct val="0"/>
      </a:spcAft>
      <a:defRPr sz="1200" kern="1200">
        <a:solidFill>
          <a:schemeClr val="tx1"/>
        </a:solidFill>
        <a:latin typeface="Arial" charset="0"/>
        <a:ea typeface="Osaka" charset="0"/>
        <a:cs typeface="+mn-cs"/>
      </a:defRPr>
    </a:lvl2pPr>
    <a:lvl3pPr marL="914400" algn="l" rtl="0" eaLnBrk="0" fontAlgn="base" hangingPunct="0">
      <a:spcBef>
        <a:spcPct val="30000"/>
      </a:spcBef>
      <a:spcAft>
        <a:spcPct val="0"/>
      </a:spcAft>
      <a:defRPr sz="1200" kern="1200">
        <a:solidFill>
          <a:schemeClr val="tx1"/>
        </a:solidFill>
        <a:latin typeface="Arial" charset="0"/>
        <a:ea typeface="Osaka"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Osaka"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Osaka"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F6A9D50-76C3-3947-9F3E-EAB57B5372FD}"/>
              </a:ext>
            </a:extLst>
          </p:cNvPr>
          <p:cNvSpPr>
            <a:spLocks noGrp="1" noChangeArrowheads="1"/>
          </p:cNvSpPr>
          <p:nvPr>
            <p:ph type="sldNum" sz="quarter" idx="5"/>
          </p:nvPr>
        </p:nvSpPr>
        <p:spPr/>
        <p:txBody>
          <a:bodyPr/>
          <a:lstStyle/>
          <a:p>
            <a:pPr>
              <a:defRPr/>
            </a:pPr>
            <a:fld id="{4096914A-09CB-8845-8271-B0AE9A69C2A4}" type="slidenum">
              <a:rPr lang="en-US" altLang="en-US"/>
              <a:pPr>
                <a:defRPr/>
              </a:pPr>
              <a:t>1</a:t>
            </a:fld>
            <a:endParaRPr lang="en-US" altLang="en-US"/>
          </a:p>
        </p:txBody>
      </p:sp>
      <p:sp>
        <p:nvSpPr>
          <p:cNvPr id="10242" name="Rectangle 2">
            <a:extLst>
              <a:ext uri="{FF2B5EF4-FFF2-40B4-BE49-F238E27FC236}">
                <a16:creationId xmlns:a16="http://schemas.microsoft.com/office/drawing/2014/main" id="{2AEF2285-38DB-B44A-9CE2-A336EDB07502}"/>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A287A3E3-1103-B943-BBD3-F432530D3126}"/>
              </a:ext>
            </a:extLst>
          </p:cNvPr>
          <p:cNvSpPr>
            <a:spLocks noGrp="1" noChangeArrowheads="1"/>
          </p:cNvSpPr>
          <p:nvPr>
            <p:ph type="body" idx="1"/>
          </p:nvPr>
        </p:nvSpPr>
        <p:spPr/>
        <p:txBody>
          <a:bodyPr/>
          <a:lstStyle/>
          <a:p>
            <a:pPr eaLnBrk="1" hangingPunct="1">
              <a:defRPr/>
            </a:pPr>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D844A0-E7E9-6F43-8CE4-B0C53FBEAC3D}" type="slidenum">
              <a:rPr lang="en-US" smtClean="0"/>
              <a:t>29</a:t>
            </a:fld>
            <a:endParaRPr lang="en-US"/>
          </a:p>
        </p:txBody>
      </p:sp>
    </p:spTree>
    <p:extLst>
      <p:ext uri="{BB962C8B-B14F-4D97-AF65-F5344CB8AC3E}">
        <p14:creationId xmlns:p14="http://schemas.microsoft.com/office/powerpoint/2010/main" val="942063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D844A0-E7E9-6F43-8CE4-B0C53FBEAC3D}" type="slidenum">
              <a:rPr lang="en-US" smtClean="0"/>
              <a:t>30</a:t>
            </a:fld>
            <a:endParaRPr lang="en-US"/>
          </a:p>
        </p:txBody>
      </p:sp>
    </p:spTree>
    <p:extLst>
      <p:ext uri="{BB962C8B-B14F-4D97-AF65-F5344CB8AC3E}">
        <p14:creationId xmlns:p14="http://schemas.microsoft.com/office/powerpoint/2010/main" val="67825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D844A0-E7E9-6F43-8CE4-B0C53FBEAC3D}" type="slidenum">
              <a:rPr lang="en-US" smtClean="0"/>
              <a:t>31</a:t>
            </a:fld>
            <a:endParaRPr lang="en-US"/>
          </a:p>
        </p:txBody>
      </p:sp>
    </p:spTree>
    <p:extLst>
      <p:ext uri="{BB962C8B-B14F-4D97-AF65-F5344CB8AC3E}">
        <p14:creationId xmlns:p14="http://schemas.microsoft.com/office/powerpoint/2010/main" val="1791905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D844A0-E7E9-6F43-8CE4-B0C53FBEAC3D}" type="slidenum">
              <a:rPr lang="en-US" smtClean="0"/>
              <a:t>3</a:t>
            </a:fld>
            <a:endParaRPr lang="en-US"/>
          </a:p>
        </p:txBody>
      </p:sp>
    </p:spTree>
    <p:extLst>
      <p:ext uri="{BB962C8B-B14F-4D97-AF65-F5344CB8AC3E}">
        <p14:creationId xmlns:p14="http://schemas.microsoft.com/office/powerpoint/2010/main" val="2556855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D844A0-E7E9-6F43-8CE4-B0C53FBEAC3D}" type="slidenum">
              <a:rPr lang="en-US" smtClean="0"/>
              <a:t>4</a:t>
            </a:fld>
            <a:endParaRPr lang="en-US"/>
          </a:p>
        </p:txBody>
      </p:sp>
    </p:spTree>
    <p:extLst>
      <p:ext uri="{BB962C8B-B14F-4D97-AF65-F5344CB8AC3E}">
        <p14:creationId xmlns:p14="http://schemas.microsoft.com/office/powerpoint/2010/main" val="1521777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D844A0-E7E9-6F43-8CE4-B0C53FBEAC3D}" type="slidenum">
              <a:rPr lang="en-US" smtClean="0"/>
              <a:t>14</a:t>
            </a:fld>
            <a:endParaRPr lang="en-US"/>
          </a:p>
        </p:txBody>
      </p:sp>
    </p:spTree>
    <p:extLst>
      <p:ext uri="{BB962C8B-B14F-4D97-AF65-F5344CB8AC3E}">
        <p14:creationId xmlns:p14="http://schemas.microsoft.com/office/powerpoint/2010/main" val="1524133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D844A0-E7E9-6F43-8CE4-B0C53FBEAC3D}" type="slidenum">
              <a:rPr lang="en-US" smtClean="0"/>
              <a:t>23</a:t>
            </a:fld>
            <a:endParaRPr lang="en-US"/>
          </a:p>
        </p:txBody>
      </p:sp>
    </p:spTree>
    <p:extLst>
      <p:ext uri="{BB962C8B-B14F-4D97-AF65-F5344CB8AC3E}">
        <p14:creationId xmlns:p14="http://schemas.microsoft.com/office/powerpoint/2010/main" val="838752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D844A0-E7E9-6F43-8CE4-B0C53FBEAC3D}" type="slidenum">
              <a:rPr lang="en-US" smtClean="0"/>
              <a:t>24</a:t>
            </a:fld>
            <a:endParaRPr lang="en-US"/>
          </a:p>
        </p:txBody>
      </p:sp>
    </p:spTree>
    <p:extLst>
      <p:ext uri="{BB962C8B-B14F-4D97-AF65-F5344CB8AC3E}">
        <p14:creationId xmlns:p14="http://schemas.microsoft.com/office/powerpoint/2010/main" val="4099593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D844A0-E7E9-6F43-8CE4-B0C53FBEAC3D}" type="slidenum">
              <a:rPr lang="en-US" smtClean="0"/>
              <a:t>25</a:t>
            </a:fld>
            <a:endParaRPr lang="en-US"/>
          </a:p>
        </p:txBody>
      </p:sp>
    </p:spTree>
    <p:extLst>
      <p:ext uri="{BB962C8B-B14F-4D97-AF65-F5344CB8AC3E}">
        <p14:creationId xmlns:p14="http://schemas.microsoft.com/office/powerpoint/2010/main" val="593216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D844A0-E7E9-6F43-8CE4-B0C53FBEAC3D}" type="slidenum">
              <a:rPr lang="en-US" smtClean="0"/>
              <a:t>27</a:t>
            </a:fld>
            <a:endParaRPr lang="en-US"/>
          </a:p>
        </p:txBody>
      </p:sp>
    </p:spTree>
    <p:extLst>
      <p:ext uri="{BB962C8B-B14F-4D97-AF65-F5344CB8AC3E}">
        <p14:creationId xmlns:p14="http://schemas.microsoft.com/office/powerpoint/2010/main" val="3075732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D844A0-E7E9-6F43-8CE4-B0C53FBEAC3D}" type="slidenum">
              <a:rPr lang="en-US" smtClean="0"/>
              <a:t>28</a:t>
            </a:fld>
            <a:endParaRPr lang="en-US"/>
          </a:p>
        </p:txBody>
      </p:sp>
    </p:spTree>
    <p:extLst>
      <p:ext uri="{BB962C8B-B14F-4D97-AF65-F5344CB8AC3E}">
        <p14:creationId xmlns:p14="http://schemas.microsoft.com/office/powerpoint/2010/main" val="34770636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2">
            <a:extLst>
              <a:ext uri="{FF2B5EF4-FFF2-40B4-BE49-F238E27FC236}">
                <a16:creationId xmlns:a16="http://schemas.microsoft.com/office/drawing/2014/main" id="{3C18C5C7-2224-134E-BFF3-AD4A023BD39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43800" y="6118225"/>
            <a:ext cx="968375"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Rectangle 15">
            <a:extLst>
              <a:ext uri="{FF2B5EF4-FFF2-40B4-BE49-F238E27FC236}">
                <a16:creationId xmlns:a16="http://schemas.microsoft.com/office/drawing/2014/main" id="{BF68F5B2-67E4-7346-A56B-CB4E3C4004FC}"/>
              </a:ext>
            </a:extLst>
          </p:cNvPr>
          <p:cNvSpPr>
            <a:spLocks noChangeArrowheads="1"/>
          </p:cNvSpPr>
          <p:nvPr userDrawn="1"/>
        </p:nvSpPr>
        <p:spPr bwMode="auto">
          <a:xfrm>
            <a:off x="0" y="-76200"/>
            <a:ext cx="9144000" cy="2895600"/>
          </a:xfrm>
          <a:prstGeom prst="rect">
            <a:avLst/>
          </a:prstGeom>
          <a:gradFill rotWithShape="0">
            <a:gsLst>
              <a:gs pos="0">
                <a:srgbClr val="333333"/>
              </a:gs>
              <a:gs pos="100000">
                <a:schemeClr val="tx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Osaka" charset="0"/>
            </a:endParaRPr>
          </a:p>
        </p:txBody>
      </p:sp>
      <p:sp>
        <p:nvSpPr>
          <p:cNvPr id="6" name="Rectangle 19">
            <a:extLst>
              <a:ext uri="{FF2B5EF4-FFF2-40B4-BE49-F238E27FC236}">
                <a16:creationId xmlns:a16="http://schemas.microsoft.com/office/drawing/2014/main" id="{6FDD33BB-1393-4947-9406-C8626E861E88}"/>
              </a:ext>
            </a:extLst>
          </p:cNvPr>
          <p:cNvSpPr>
            <a:spLocks noChangeArrowheads="1"/>
          </p:cNvSpPr>
          <p:nvPr userDrawn="1"/>
        </p:nvSpPr>
        <p:spPr bwMode="auto">
          <a:xfrm>
            <a:off x="609600" y="6172200"/>
            <a:ext cx="46640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ltLang="en-US" sz="1200" b="1" i="0" baseline="0" dirty="0">
                <a:latin typeface="Arial Bold" charset="0"/>
                <a:ea typeface="Osaka" charset="0"/>
              </a:rPr>
              <a:t>Boston University</a:t>
            </a:r>
            <a:r>
              <a:rPr lang="en-US" altLang="en-US" sz="1200" dirty="0">
                <a:latin typeface="Arial" charset="0"/>
                <a:ea typeface="Osaka" charset="0"/>
              </a:rPr>
              <a:t> School of Public Health &amp; School of Law</a:t>
            </a:r>
          </a:p>
        </p:txBody>
      </p:sp>
      <p:sp>
        <p:nvSpPr>
          <p:cNvPr id="3075" name="Rectangle 3"/>
          <p:cNvSpPr>
            <a:spLocks noGrp="1" noChangeArrowheads="1"/>
          </p:cNvSpPr>
          <p:nvPr>
            <p:ph type="subTitle" idx="1"/>
          </p:nvPr>
        </p:nvSpPr>
        <p:spPr>
          <a:xfrm>
            <a:off x="685800" y="3200400"/>
            <a:ext cx="7772400" cy="1752600"/>
          </a:xfrm>
        </p:spPr>
        <p:txBody>
          <a:bodyPr/>
          <a:lstStyle>
            <a:lvl1pPr marL="0" indent="0">
              <a:buFont typeface="Wingdings" charset="2"/>
              <a:buNone/>
              <a:defRPr sz="1800">
                <a:solidFill>
                  <a:srgbClr val="CCCCCC"/>
                </a:solidFill>
              </a:defRPr>
            </a:lvl1pPr>
          </a:lstStyle>
          <a:p>
            <a:pPr lvl="0"/>
            <a:r>
              <a:rPr lang="en-US" altLang="en-US" noProof="0" dirty="0"/>
              <a:t>Click to edit Master subtitle style</a:t>
            </a:r>
          </a:p>
        </p:txBody>
      </p:sp>
      <p:sp>
        <p:nvSpPr>
          <p:cNvPr id="3074" name="Rectangle 2"/>
          <p:cNvSpPr>
            <a:spLocks noGrp="1" noChangeArrowheads="1"/>
          </p:cNvSpPr>
          <p:nvPr>
            <p:ph type="ctrTitle"/>
          </p:nvPr>
        </p:nvSpPr>
        <p:spPr>
          <a:xfrm>
            <a:off x="685800" y="1600200"/>
            <a:ext cx="7772400" cy="1143000"/>
          </a:xfrm>
        </p:spPr>
        <p:txBody>
          <a:bodyPr anchor="ctr"/>
          <a:lstStyle>
            <a:lvl1pPr>
              <a:defRPr>
                <a:solidFill>
                  <a:schemeClr val="bg1"/>
                </a:solidFill>
              </a:defRPr>
            </a:lvl1pPr>
          </a:lstStyle>
          <a:p>
            <a:pPr lvl="0"/>
            <a:r>
              <a:rPr lang="en-US" altLang="en-US" noProof="0" dirty="0"/>
              <a:t>Click to edit Master title style</a:t>
            </a:r>
          </a:p>
        </p:txBody>
      </p:sp>
    </p:spTree>
    <p:extLst>
      <p:ext uri="{BB962C8B-B14F-4D97-AF65-F5344CB8AC3E}">
        <p14:creationId xmlns:p14="http://schemas.microsoft.com/office/powerpoint/2010/main" val="3542361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0F74916-539A-5E49-889F-2113EA4F4043}"/>
              </a:ext>
            </a:extLst>
          </p:cNvPr>
          <p:cNvSpPr txBox="1">
            <a:spLocks/>
          </p:cNvSpPr>
          <p:nvPr userDrawn="1"/>
        </p:nvSpPr>
        <p:spPr bwMode="auto">
          <a:xfrm>
            <a:off x="6477000" y="730250"/>
            <a:ext cx="2303463" cy="498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gn="l" rtl="0" eaLnBrk="0" fontAlgn="base" hangingPunct="0">
              <a:spcBef>
                <a:spcPct val="0"/>
              </a:spcBef>
              <a:spcAft>
                <a:spcPct val="0"/>
              </a:spcAft>
              <a:defRPr sz="2400" kern="1200">
                <a:solidFill>
                  <a:schemeClr val="tx1"/>
                </a:solidFill>
                <a:latin typeface="+mj-lt"/>
                <a:ea typeface="+mj-ea"/>
                <a:cs typeface="+mj-cs"/>
              </a:defRPr>
            </a:lvl1pPr>
            <a:lvl2pPr algn="l" rtl="0" eaLnBrk="0" fontAlgn="base" hangingPunct="0">
              <a:spcBef>
                <a:spcPct val="0"/>
              </a:spcBef>
              <a:spcAft>
                <a:spcPct val="0"/>
              </a:spcAft>
              <a:defRPr sz="2400">
                <a:solidFill>
                  <a:schemeClr val="tx1"/>
                </a:solidFill>
                <a:latin typeface="Arial" charset="0"/>
                <a:ea typeface="Osaka" charset="0"/>
              </a:defRPr>
            </a:lvl2pPr>
            <a:lvl3pPr algn="l" rtl="0" eaLnBrk="0" fontAlgn="base" hangingPunct="0">
              <a:spcBef>
                <a:spcPct val="0"/>
              </a:spcBef>
              <a:spcAft>
                <a:spcPct val="0"/>
              </a:spcAft>
              <a:defRPr sz="2400">
                <a:solidFill>
                  <a:schemeClr val="tx1"/>
                </a:solidFill>
                <a:latin typeface="Arial" charset="0"/>
                <a:ea typeface="Osaka" charset="0"/>
              </a:defRPr>
            </a:lvl3pPr>
            <a:lvl4pPr algn="l" rtl="0" eaLnBrk="0" fontAlgn="base" hangingPunct="0">
              <a:spcBef>
                <a:spcPct val="0"/>
              </a:spcBef>
              <a:spcAft>
                <a:spcPct val="0"/>
              </a:spcAft>
              <a:defRPr sz="2400">
                <a:solidFill>
                  <a:schemeClr val="tx1"/>
                </a:solidFill>
                <a:latin typeface="Arial" charset="0"/>
                <a:ea typeface="Osaka" charset="0"/>
              </a:defRPr>
            </a:lvl4pPr>
            <a:lvl5pPr algn="l" rtl="0" eaLnBrk="0" fontAlgn="base" hangingPunct="0">
              <a:spcBef>
                <a:spcPct val="0"/>
              </a:spcBef>
              <a:spcAft>
                <a:spcPct val="0"/>
              </a:spcAft>
              <a:defRPr sz="2400">
                <a:solidFill>
                  <a:schemeClr val="tx1"/>
                </a:solidFill>
                <a:latin typeface="Arial" charset="0"/>
                <a:ea typeface="Osaka" charset="0"/>
              </a:defRPr>
            </a:lvl5pPr>
            <a:lvl6pPr marL="457200" algn="l" rtl="0" fontAlgn="base">
              <a:spcBef>
                <a:spcPct val="0"/>
              </a:spcBef>
              <a:spcAft>
                <a:spcPct val="0"/>
              </a:spcAft>
              <a:defRPr sz="2400">
                <a:solidFill>
                  <a:schemeClr val="tx1"/>
                </a:solidFill>
                <a:latin typeface="Arial" charset="0"/>
                <a:ea typeface="Osaka" charset="0"/>
              </a:defRPr>
            </a:lvl6pPr>
            <a:lvl7pPr marL="914400" algn="l" rtl="0" fontAlgn="base">
              <a:spcBef>
                <a:spcPct val="0"/>
              </a:spcBef>
              <a:spcAft>
                <a:spcPct val="0"/>
              </a:spcAft>
              <a:defRPr sz="2400">
                <a:solidFill>
                  <a:schemeClr val="tx1"/>
                </a:solidFill>
                <a:latin typeface="Arial" charset="0"/>
                <a:ea typeface="Osaka" charset="0"/>
              </a:defRPr>
            </a:lvl7pPr>
            <a:lvl8pPr marL="1371600" algn="l" rtl="0" fontAlgn="base">
              <a:spcBef>
                <a:spcPct val="0"/>
              </a:spcBef>
              <a:spcAft>
                <a:spcPct val="0"/>
              </a:spcAft>
              <a:defRPr sz="2400">
                <a:solidFill>
                  <a:schemeClr val="tx1"/>
                </a:solidFill>
                <a:latin typeface="Arial" charset="0"/>
                <a:ea typeface="Osaka" charset="0"/>
              </a:defRPr>
            </a:lvl8pPr>
            <a:lvl9pPr marL="1828800" algn="l" rtl="0" fontAlgn="base">
              <a:spcBef>
                <a:spcPct val="0"/>
              </a:spcBef>
              <a:spcAft>
                <a:spcPct val="0"/>
              </a:spcAft>
              <a:defRPr sz="2400">
                <a:solidFill>
                  <a:schemeClr val="tx1"/>
                </a:solidFill>
                <a:latin typeface="Arial" charset="0"/>
                <a:ea typeface="Osaka" charset="0"/>
              </a:defRPr>
            </a:lvl9pPr>
          </a:lstStyle>
          <a:p>
            <a:pPr>
              <a:defRPr/>
            </a:pPr>
            <a:r>
              <a:rPr lang="en-US" dirty="0"/>
              <a:t>Click to edit Master title style</a:t>
            </a:r>
          </a:p>
        </p:txBody>
      </p:sp>
      <p:sp>
        <p:nvSpPr>
          <p:cNvPr id="6" name="Content Placeholder 2">
            <a:extLst>
              <a:ext uri="{FF2B5EF4-FFF2-40B4-BE49-F238E27FC236}">
                <a16:creationId xmlns:a16="http://schemas.microsoft.com/office/drawing/2014/main" id="{3E2AEFCB-C68A-6E4C-A694-D3E08A64CC5F}"/>
              </a:ext>
            </a:extLst>
          </p:cNvPr>
          <p:cNvSpPr>
            <a:spLocks noGrp="1"/>
          </p:cNvSpPr>
          <p:nvPr>
            <p:ph idx="12"/>
          </p:nvPr>
        </p:nvSpPr>
        <p:spPr>
          <a:xfrm>
            <a:off x="609599" y="729512"/>
            <a:ext cx="5638801" cy="49854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a:extLst>
              <a:ext uri="{FF2B5EF4-FFF2-40B4-BE49-F238E27FC236}">
                <a16:creationId xmlns:a16="http://schemas.microsoft.com/office/drawing/2014/main" id="{EE58E2A8-EEC8-4C4F-9475-A69FDB4010CB}"/>
              </a:ext>
            </a:extLst>
          </p:cNvPr>
          <p:cNvSpPr>
            <a:spLocks noGrp="1" noChangeArrowheads="1"/>
          </p:cNvSpPr>
          <p:nvPr>
            <p:ph type="ftr" sz="quarter" idx="13"/>
          </p:nvPr>
        </p:nvSpPr>
        <p:spPr/>
        <p:txBody>
          <a:bodyPr/>
          <a:lstStyle>
            <a:lvl1pPr>
              <a:defRPr/>
            </a:lvl1pPr>
          </a:lstStyle>
          <a:p>
            <a:pPr>
              <a:defRPr/>
            </a:pPr>
            <a:r>
              <a:rPr lang="en-US" altLang="en-US"/>
              <a:t>Trustees Presentation</a:t>
            </a:r>
          </a:p>
        </p:txBody>
      </p:sp>
      <p:sp>
        <p:nvSpPr>
          <p:cNvPr id="5" name="Rectangle 18">
            <a:extLst>
              <a:ext uri="{FF2B5EF4-FFF2-40B4-BE49-F238E27FC236}">
                <a16:creationId xmlns:a16="http://schemas.microsoft.com/office/drawing/2014/main" id="{BE87F283-4974-7D49-B446-25EDA566260C}"/>
              </a:ext>
            </a:extLst>
          </p:cNvPr>
          <p:cNvSpPr>
            <a:spLocks noGrp="1" noChangeArrowheads="1"/>
          </p:cNvSpPr>
          <p:nvPr>
            <p:ph type="dt" sz="half" idx="14"/>
          </p:nvPr>
        </p:nvSpPr>
        <p:spPr/>
        <p:txBody>
          <a:bodyPr/>
          <a:lstStyle>
            <a:lvl1pPr>
              <a:defRPr/>
            </a:lvl1pPr>
          </a:lstStyle>
          <a:p>
            <a:pPr>
              <a:defRPr/>
            </a:pPr>
            <a:r>
              <a:rPr lang="en-US" altLang="en-US"/>
              <a:t>2/3/08  </a:t>
            </a:r>
            <a:fld id="{DDA3C5DD-9D3A-854C-A461-E173D94B9D92}" type="slidenum">
              <a:rPr lang="en-US" altLang="en-US"/>
              <a:pPr>
                <a:defRPr/>
              </a:pPr>
              <a:t>‹#›</a:t>
            </a:fld>
            <a:endParaRPr lang="en-US" altLang="en-US" baseline="0"/>
          </a:p>
        </p:txBody>
      </p:sp>
    </p:spTree>
    <p:extLst>
      <p:ext uri="{BB962C8B-B14F-4D97-AF65-F5344CB8AC3E}">
        <p14:creationId xmlns:p14="http://schemas.microsoft.com/office/powerpoint/2010/main" val="253071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a:extLst>
              <a:ext uri="{FF2B5EF4-FFF2-40B4-BE49-F238E27FC236}">
                <a16:creationId xmlns:a16="http://schemas.microsoft.com/office/drawing/2014/main" id="{B2A0010D-2BEA-914B-980A-4605BF1AA2A7}"/>
              </a:ext>
            </a:extLst>
          </p:cNvPr>
          <p:cNvSpPr>
            <a:spLocks noGrp="1" noChangeArrowheads="1"/>
          </p:cNvSpPr>
          <p:nvPr>
            <p:ph type="ftr" sz="quarter" idx="10"/>
          </p:nvPr>
        </p:nvSpPr>
        <p:spPr>
          <a:ln/>
        </p:spPr>
        <p:txBody>
          <a:bodyPr/>
          <a:lstStyle>
            <a:lvl1pPr>
              <a:defRPr/>
            </a:lvl1pPr>
          </a:lstStyle>
          <a:p>
            <a:pPr>
              <a:defRPr/>
            </a:pPr>
            <a:r>
              <a:rPr lang="en-US" altLang="en-US"/>
              <a:t>Trustees Presentation</a:t>
            </a:r>
          </a:p>
        </p:txBody>
      </p:sp>
      <p:sp>
        <p:nvSpPr>
          <p:cNvPr id="5" name="Rectangle 18">
            <a:extLst>
              <a:ext uri="{FF2B5EF4-FFF2-40B4-BE49-F238E27FC236}">
                <a16:creationId xmlns:a16="http://schemas.microsoft.com/office/drawing/2014/main" id="{28878EDD-7BD9-AA40-97A6-17BB7FCD9989}"/>
              </a:ext>
            </a:extLst>
          </p:cNvPr>
          <p:cNvSpPr>
            <a:spLocks noGrp="1" noChangeArrowheads="1"/>
          </p:cNvSpPr>
          <p:nvPr>
            <p:ph type="dt" sz="half" idx="11"/>
          </p:nvPr>
        </p:nvSpPr>
        <p:spPr>
          <a:ln/>
        </p:spPr>
        <p:txBody>
          <a:bodyPr/>
          <a:lstStyle>
            <a:lvl1pPr>
              <a:defRPr/>
            </a:lvl1pPr>
          </a:lstStyle>
          <a:p>
            <a:pPr>
              <a:defRPr/>
            </a:pPr>
            <a:r>
              <a:rPr lang="en-US" altLang="en-US"/>
              <a:t>2/3/08  </a:t>
            </a:r>
            <a:fld id="{974BEB2B-58CC-EA48-9AEF-C37A7DD0A741}" type="slidenum">
              <a:rPr lang="en-US" altLang="en-US"/>
              <a:pPr>
                <a:defRPr/>
              </a:pPr>
              <a:t>‹#›</a:t>
            </a:fld>
            <a:endParaRPr lang="en-US" altLang="en-US" baseline="0"/>
          </a:p>
        </p:txBody>
      </p:sp>
    </p:spTree>
    <p:extLst>
      <p:ext uri="{BB962C8B-B14F-4D97-AF65-F5344CB8AC3E}">
        <p14:creationId xmlns:p14="http://schemas.microsoft.com/office/powerpoint/2010/main" val="907319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5">
            <a:extLst>
              <a:ext uri="{FF2B5EF4-FFF2-40B4-BE49-F238E27FC236}">
                <a16:creationId xmlns:a16="http://schemas.microsoft.com/office/drawing/2014/main" id="{6F14288C-E590-6D4D-BD6A-28BDACE75697}"/>
              </a:ext>
            </a:extLst>
          </p:cNvPr>
          <p:cNvSpPr>
            <a:spLocks noGrp="1" noChangeArrowheads="1"/>
          </p:cNvSpPr>
          <p:nvPr>
            <p:ph type="ftr" sz="quarter" idx="10"/>
          </p:nvPr>
        </p:nvSpPr>
        <p:spPr>
          <a:ln/>
        </p:spPr>
        <p:txBody>
          <a:bodyPr/>
          <a:lstStyle>
            <a:lvl1pPr>
              <a:defRPr/>
            </a:lvl1pPr>
          </a:lstStyle>
          <a:p>
            <a:pPr>
              <a:defRPr/>
            </a:pPr>
            <a:r>
              <a:rPr lang="en-US" altLang="en-US"/>
              <a:t>Trustees Presentation</a:t>
            </a:r>
          </a:p>
        </p:txBody>
      </p:sp>
      <p:sp>
        <p:nvSpPr>
          <p:cNvPr id="5" name="Rectangle 18">
            <a:extLst>
              <a:ext uri="{FF2B5EF4-FFF2-40B4-BE49-F238E27FC236}">
                <a16:creationId xmlns:a16="http://schemas.microsoft.com/office/drawing/2014/main" id="{E3B8C453-67FD-DE4E-8435-2112239D3BF4}"/>
              </a:ext>
            </a:extLst>
          </p:cNvPr>
          <p:cNvSpPr>
            <a:spLocks noGrp="1" noChangeArrowheads="1"/>
          </p:cNvSpPr>
          <p:nvPr>
            <p:ph type="dt" sz="half" idx="11"/>
          </p:nvPr>
        </p:nvSpPr>
        <p:spPr>
          <a:ln/>
        </p:spPr>
        <p:txBody>
          <a:bodyPr/>
          <a:lstStyle>
            <a:lvl1pPr>
              <a:defRPr/>
            </a:lvl1pPr>
          </a:lstStyle>
          <a:p>
            <a:pPr>
              <a:defRPr/>
            </a:pPr>
            <a:r>
              <a:rPr lang="en-US" altLang="en-US"/>
              <a:t>2/3/08  </a:t>
            </a:r>
            <a:fld id="{26A18AC9-35C2-C844-A9C8-711B884A04D2}" type="slidenum">
              <a:rPr lang="en-US" altLang="en-US"/>
              <a:pPr>
                <a:defRPr/>
              </a:pPr>
              <a:t>‹#›</a:t>
            </a:fld>
            <a:endParaRPr lang="en-US" altLang="en-US" baseline="0"/>
          </a:p>
        </p:txBody>
      </p:sp>
    </p:spTree>
    <p:extLst>
      <p:ext uri="{BB962C8B-B14F-4D97-AF65-F5344CB8AC3E}">
        <p14:creationId xmlns:p14="http://schemas.microsoft.com/office/powerpoint/2010/main" val="3758909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28800"/>
            <a:ext cx="38862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862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8834D0AB-14E3-C048-AE34-2C1CD2FDEDD7}"/>
              </a:ext>
            </a:extLst>
          </p:cNvPr>
          <p:cNvSpPr>
            <a:spLocks noGrp="1" noChangeArrowheads="1"/>
          </p:cNvSpPr>
          <p:nvPr>
            <p:ph type="ftr" sz="quarter" idx="10"/>
          </p:nvPr>
        </p:nvSpPr>
        <p:spPr>
          <a:ln/>
        </p:spPr>
        <p:txBody>
          <a:bodyPr/>
          <a:lstStyle>
            <a:lvl1pPr>
              <a:defRPr/>
            </a:lvl1pPr>
          </a:lstStyle>
          <a:p>
            <a:pPr>
              <a:defRPr/>
            </a:pPr>
            <a:r>
              <a:rPr lang="en-US" altLang="en-US"/>
              <a:t>Trustees Presentation</a:t>
            </a:r>
          </a:p>
        </p:txBody>
      </p:sp>
      <p:sp>
        <p:nvSpPr>
          <p:cNvPr id="6" name="Rectangle 18">
            <a:extLst>
              <a:ext uri="{FF2B5EF4-FFF2-40B4-BE49-F238E27FC236}">
                <a16:creationId xmlns:a16="http://schemas.microsoft.com/office/drawing/2014/main" id="{03A6881B-076C-264A-9223-83F88AB57D6B}"/>
              </a:ext>
            </a:extLst>
          </p:cNvPr>
          <p:cNvSpPr>
            <a:spLocks noGrp="1" noChangeArrowheads="1"/>
          </p:cNvSpPr>
          <p:nvPr>
            <p:ph type="dt" sz="half" idx="11"/>
          </p:nvPr>
        </p:nvSpPr>
        <p:spPr>
          <a:ln/>
        </p:spPr>
        <p:txBody>
          <a:bodyPr/>
          <a:lstStyle>
            <a:lvl1pPr>
              <a:defRPr/>
            </a:lvl1pPr>
          </a:lstStyle>
          <a:p>
            <a:pPr>
              <a:defRPr/>
            </a:pPr>
            <a:r>
              <a:rPr lang="en-US" altLang="en-US"/>
              <a:t>2/3/08  </a:t>
            </a:r>
            <a:fld id="{A948A393-D4A7-B74D-8221-64887C7AE610}" type="slidenum">
              <a:rPr lang="en-US" altLang="en-US"/>
              <a:pPr>
                <a:defRPr/>
              </a:pPr>
              <a:t>‹#›</a:t>
            </a:fld>
            <a:endParaRPr lang="en-US" altLang="en-US" baseline="0"/>
          </a:p>
        </p:txBody>
      </p:sp>
    </p:spTree>
    <p:extLst>
      <p:ext uri="{BB962C8B-B14F-4D97-AF65-F5344CB8AC3E}">
        <p14:creationId xmlns:p14="http://schemas.microsoft.com/office/powerpoint/2010/main" val="2643836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309E82A1-AED5-554A-82AE-D5A1761F42D3}"/>
              </a:ext>
            </a:extLst>
          </p:cNvPr>
          <p:cNvSpPr>
            <a:spLocks noGrp="1" noChangeArrowheads="1"/>
          </p:cNvSpPr>
          <p:nvPr>
            <p:ph type="ftr" sz="quarter" idx="10"/>
          </p:nvPr>
        </p:nvSpPr>
        <p:spPr>
          <a:ln/>
        </p:spPr>
        <p:txBody>
          <a:bodyPr/>
          <a:lstStyle>
            <a:lvl1pPr>
              <a:defRPr/>
            </a:lvl1pPr>
          </a:lstStyle>
          <a:p>
            <a:pPr>
              <a:defRPr/>
            </a:pPr>
            <a:r>
              <a:rPr lang="en-US" altLang="en-US"/>
              <a:t>Trustees Presentation</a:t>
            </a:r>
          </a:p>
        </p:txBody>
      </p:sp>
      <p:sp>
        <p:nvSpPr>
          <p:cNvPr id="8" name="Rectangle 18">
            <a:extLst>
              <a:ext uri="{FF2B5EF4-FFF2-40B4-BE49-F238E27FC236}">
                <a16:creationId xmlns:a16="http://schemas.microsoft.com/office/drawing/2014/main" id="{2B447DAA-DAE4-4045-862C-68F11A411CAC}"/>
              </a:ext>
            </a:extLst>
          </p:cNvPr>
          <p:cNvSpPr>
            <a:spLocks noGrp="1" noChangeArrowheads="1"/>
          </p:cNvSpPr>
          <p:nvPr>
            <p:ph type="dt" sz="half" idx="11"/>
          </p:nvPr>
        </p:nvSpPr>
        <p:spPr>
          <a:ln/>
        </p:spPr>
        <p:txBody>
          <a:bodyPr/>
          <a:lstStyle>
            <a:lvl1pPr>
              <a:defRPr/>
            </a:lvl1pPr>
          </a:lstStyle>
          <a:p>
            <a:pPr>
              <a:defRPr/>
            </a:pPr>
            <a:r>
              <a:rPr lang="en-US" altLang="en-US"/>
              <a:t>2/3/08  </a:t>
            </a:r>
            <a:fld id="{3011EBDA-72F6-F047-8348-7DEC043011C2}" type="slidenum">
              <a:rPr lang="en-US" altLang="en-US"/>
              <a:pPr>
                <a:defRPr/>
              </a:pPr>
              <a:t>‹#›</a:t>
            </a:fld>
            <a:endParaRPr lang="en-US" altLang="en-US" baseline="0"/>
          </a:p>
        </p:txBody>
      </p:sp>
    </p:spTree>
    <p:extLst>
      <p:ext uri="{BB962C8B-B14F-4D97-AF65-F5344CB8AC3E}">
        <p14:creationId xmlns:p14="http://schemas.microsoft.com/office/powerpoint/2010/main" val="2651275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71926CDC-00B8-4B48-9EEE-63277DEAED3C}"/>
              </a:ext>
            </a:extLst>
          </p:cNvPr>
          <p:cNvSpPr>
            <a:spLocks noGrp="1" noChangeArrowheads="1"/>
          </p:cNvSpPr>
          <p:nvPr>
            <p:ph type="ftr" sz="quarter" idx="10"/>
          </p:nvPr>
        </p:nvSpPr>
        <p:spPr>
          <a:ln/>
        </p:spPr>
        <p:txBody>
          <a:bodyPr/>
          <a:lstStyle>
            <a:lvl1pPr>
              <a:defRPr/>
            </a:lvl1pPr>
          </a:lstStyle>
          <a:p>
            <a:pPr>
              <a:defRPr/>
            </a:pPr>
            <a:r>
              <a:rPr lang="en-US" altLang="en-US"/>
              <a:t>Trustees Presentation</a:t>
            </a:r>
          </a:p>
        </p:txBody>
      </p:sp>
      <p:sp>
        <p:nvSpPr>
          <p:cNvPr id="4" name="Rectangle 18">
            <a:extLst>
              <a:ext uri="{FF2B5EF4-FFF2-40B4-BE49-F238E27FC236}">
                <a16:creationId xmlns:a16="http://schemas.microsoft.com/office/drawing/2014/main" id="{D2D384BF-CC1C-4A44-927F-B8F70582ABEB}"/>
              </a:ext>
            </a:extLst>
          </p:cNvPr>
          <p:cNvSpPr>
            <a:spLocks noGrp="1" noChangeArrowheads="1"/>
          </p:cNvSpPr>
          <p:nvPr>
            <p:ph type="dt" sz="half" idx="11"/>
          </p:nvPr>
        </p:nvSpPr>
        <p:spPr>
          <a:ln/>
        </p:spPr>
        <p:txBody>
          <a:bodyPr/>
          <a:lstStyle>
            <a:lvl1pPr>
              <a:defRPr/>
            </a:lvl1pPr>
          </a:lstStyle>
          <a:p>
            <a:pPr>
              <a:defRPr/>
            </a:pPr>
            <a:r>
              <a:rPr lang="en-US" altLang="en-US"/>
              <a:t>2/3/08  </a:t>
            </a:r>
            <a:fld id="{4C07DA4A-8BCA-1C43-9DD8-EC9BE5EBEA49}" type="slidenum">
              <a:rPr lang="en-US" altLang="en-US"/>
              <a:pPr>
                <a:defRPr/>
              </a:pPr>
              <a:t>‹#›</a:t>
            </a:fld>
            <a:endParaRPr lang="en-US" altLang="en-US" baseline="0"/>
          </a:p>
        </p:txBody>
      </p:sp>
    </p:spTree>
    <p:extLst>
      <p:ext uri="{BB962C8B-B14F-4D97-AF65-F5344CB8AC3E}">
        <p14:creationId xmlns:p14="http://schemas.microsoft.com/office/powerpoint/2010/main" val="1589872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2B87FF8E-5086-934F-9124-20F6115D2649}"/>
              </a:ext>
            </a:extLst>
          </p:cNvPr>
          <p:cNvSpPr>
            <a:spLocks noGrp="1" noChangeArrowheads="1"/>
          </p:cNvSpPr>
          <p:nvPr>
            <p:ph type="ftr" sz="quarter" idx="10"/>
          </p:nvPr>
        </p:nvSpPr>
        <p:spPr>
          <a:ln/>
        </p:spPr>
        <p:txBody>
          <a:bodyPr/>
          <a:lstStyle>
            <a:lvl1pPr>
              <a:defRPr/>
            </a:lvl1pPr>
          </a:lstStyle>
          <a:p>
            <a:pPr>
              <a:defRPr/>
            </a:pPr>
            <a:r>
              <a:rPr lang="en-US" altLang="en-US"/>
              <a:t>Trustees Presentation</a:t>
            </a:r>
          </a:p>
        </p:txBody>
      </p:sp>
      <p:sp>
        <p:nvSpPr>
          <p:cNvPr id="3" name="Rectangle 18">
            <a:extLst>
              <a:ext uri="{FF2B5EF4-FFF2-40B4-BE49-F238E27FC236}">
                <a16:creationId xmlns:a16="http://schemas.microsoft.com/office/drawing/2014/main" id="{47E91D63-4FD7-6A44-A125-5213AA8613E8}"/>
              </a:ext>
            </a:extLst>
          </p:cNvPr>
          <p:cNvSpPr>
            <a:spLocks noGrp="1" noChangeArrowheads="1"/>
          </p:cNvSpPr>
          <p:nvPr>
            <p:ph type="dt" sz="half" idx="11"/>
          </p:nvPr>
        </p:nvSpPr>
        <p:spPr>
          <a:ln/>
        </p:spPr>
        <p:txBody>
          <a:bodyPr/>
          <a:lstStyle>
            <a:lvl1pPr>
              <a:defRPr/>
            </a:lvl1pPr>
          </a:lstStyle>
          <a:p>
            <a:pPr>
              <a:defRPr/>
            </a:pPr>
            <a:r>
              <a:rPr lang="en-US" altLang="en-US"/>
              <a:t>2/3/08  </a:t>
            </a:r>
            <a:fld id="{41FE893A-2170-5C4E-B6AF-F26905CDD333}" type="slidenum">
              <a:rPr lang="en-US" altLang="en-US"/>
              <a:pPr>
                <a:defRPr/>
              </a:pPr>
              <a:t>‹#›</a:t>
            </a:fld>
            <a:endParaRPr lang="en-US" altLang="en-US" baseline="0"/>
          </a:p>
        </p:txBody>
      </p:sp>
    </p:spTree>
    <p:extLst>
      <p:ext uri="{BB962C8B-B14F-4D97-AF65-F5344CB8AC3E}">
        <p14:creationId xmlns:p14="http://schemas.microsoft.com/office/powerpoint/2010/main" val="1282077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a:extLst>
              <a:ext uri="{FF2B5EF4-FFF2-40B4-BE49-F238E27FC236}">
                <a16:creationId xmlns:a16="http://schemas.microsoft.com/office/drawing/2014/main" id="{7958A930-1A2E-9F41-9C55-27D7718AF7EB}"/>
              </a:ext>
            </a:extLst>
          </p:cNvPr>
          <p:cNvSpPr>
            <a:spLocks noGrp="1" noChangeArrowheads="1"/>
          </p:cNvSpPr>
          <p:nvPr>
            <p:ph type="ftr" sz="quarter" idx="10"/>
          </p:nvPr>
        </p:nvSpPr>
        <p:spPr>
          <a:ln/>
        </p:spPr>
        <p:txBody>
          <a:bodyPr/>
          <a:lstStyle>
            <a:lvl1pPr>
              <a:defRPr/>
            </a:lvl1pPr>
          </a:lstStyle>
          <a:p>
            <a:pPr>
              <a:defRPr/>
            </a:pPr>
            <a:r>
              <a:rPr lang="en-US" altLang="en-US"/>
              <a:t>Trustees Presentation</a:t>
            </a:r>
          </a:p>
        </p:txBody>
      </p:sp>
      <p:sp>
        <p:nvSpPr>
          <p:cNvPr id="6" name="Rectangle 18">
            <a:extLst>
              <a:ext uri="{FF2B5EF4-FFF2-40B4-BE49-F238E27FC236}">
                <a16:creationId xmlns:a16="http://schemas.microsoft.com/office/drawing/2014/main" id="{AAC77557-131D-5841-8FAD-F270F5DDE445}"/>
              </a:ext>
            </a:extLst>
          </p:cNvPr>
          <p:cNvSpPr>
            <a:spLocks noGrp="1" noChangeArrowheads="1"/>
          </p:cNvSpPr>
          <p:nvPr>
            <p:ph type="dt" sz="half" idx="11"/>
          </p:nvPr>
        </p:nvSpPr>
        <p:spPr>
          <a:ln/>
        </p:spPr>
        <p:txBody>
          <a:bodyPr/>
          <a:lstStyle>
            <a:lvl1pPr>
              <a:defRPr/>
            </a:lvl1pPr>
          </a:lstStyle>
          <a:p>
            <a:pPr>
              <a:defRPr/>
            </a:pPr>
            <a:r>
              <a:rPr lang="en-US" altLang="en-US"/>
              <a:t>2/3/08  </a:t>
            </a:r>
            <a:fld id="{9640A902-B6DB-234A-B3D1-9C0503B9102F}" type="slidenum">
              <a:rPr lang="en-US" altLang="en-US"/>
              <a:pPr>
                <a:defRPr/>
              </a:pPr>
              <a:t>‹#›</a:t>
            </a:fld>
            <a:endParaRPr lang="en-US" altLang="en-US" baseline="0"/>
          </a:p>
        </p:txBody>
      </p:sp>
    </p:spTree>
    <p:extLst>
      <p:ext uri="{BB962C8B-B14F-4D97-AF65-F5344CB8AC3E}">
        <p14:creationId xmlns:p14="http://schemas.microsoft.com/office/powerpoint/2010/main" val="4204458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a:extLst>
              <a:ext uri="{FF2B5EF4-FFF2-40B4-BE49-F238E27FC236}">
                <a16:creationId xmlns:a16="http://schemas.microsoft.com/office/drawing/2014/main" id="{5C328291-589A-9242-8B65-1201AEE1F25A}"/>
              </a:ext>
            </a:extLst>
          </p:cNvPr>
          <p:cNvSpPr>
            <a:spLocks noGrp="1" noChangeArrowheads="1"/>
          </p:cNvSpPr>
          <p:nvPr>
            <p:ph type="ftr" sz="quarter" idx="10"/>
          </p:nvPr>
        </p:nvSpPr>
        <p:spPr>
          <a:ln/>
        </p:spPr>
        <p:txBody>
          <a:bodyPr/>
          <a:lstStyle>
            <a:lvl1pPr>
              <a:defRPr/>
            </a:lvl1pPr>
          </a:lstStyle>
          <a:p>
            <a:pPr>
              <a:defRPr/>
            </a:pPr>
            <a:r>
              <a:rPr lang="en-US" altLang="en-US"/>
              <a:t>Trustees Presentation</a:t>
            </a:r>
          </a:p>
        </p:txBody>
      </p:sp>
      <p:sp>
        <p:nvSpPr>
          <p:cNvPr id="6" name="Rectangle 18">
            <a:extLst>
              <a:ext uri="{FF2B5EF4-FFF2-40B4-BE49-F238E27FC236}">
                <a16:creationId xmlns:a16="http://schemas.microsoft.com/office/drawing/2014/main" id="{8C5EAD46-963C-D74F-90B8-8524C9F6FE29}"/>
              </a:ext>
            </a:extLst>
          </p:cNvPr>
          <p:cNvSpPr>
            <a:spLocks noGrp="1" noChangeArrowheads="1"/>
          </p:cNvSpPr>
          <p:nvPr>
            <p:ph type="dt" sz="half" idx="11"/>
          </p:nvPr>
        </p:nvSpPr>
        <p:spPr>
          <a:ln/>
        </p:spPr>
        <p:txBody>
          <a:bodyPr/>
          <a:lstStyle>
            <a:lvl1pPr>
              <a:defRPr/>
            </a:lvl1pPr>
          </a:lstStyle>
          <a:p>
            <a:pPr>
              <a:defRPr/>
            </a:pPr>
            <a:r>
              <a:rPr lang="en-US" altLang="en-US"/>
              <a:t>2/3/08  </a:t>
            </a:r>
            <a:fld id="{51255004-F1AA-C34F-A5F0-C3EEDD9BFDCB}" type="slidenum">
              <a:rPr lang="en-US" altLang="en-US"/>
              <a:pPr>
                <a:defRPr/>
              </a:pPr>
              <a:t>‹#›</a:t>
            </a:fld>
            <a:endParaRPr lang="en-US" altLang="en-US" baseline="0"/>
          </a:p>
        </p:txBody>
      </p:sp>
    </p:spTree>
    <p:extLst>
      <p:ext uri="{BB962C8B-B14F-4D97-AF65-F5344CB8AC3E}">
        <p14:creationId xmlns:p14="http://schemas.microsoft.com/office/powerpoint/2010/main" val="1510816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 name="Rectangle 10">
            <a:extLst>
              <a:ext uri="{FF2B5EF4-FFF2-40B4-BE49-F238E27FC236}">
                <a16:creationId xmlns:a16="http://schemas.microsoft.com/office/drawing/2014/main" id="{C4E12FF0-A1C2-FD47-98B3-69DF868CDAC0}"/>
              </a:ext>
            </a:extLst>
          </p:cNvPr>
          <p:cNvSpPr>
            <a:spLocks noChangeArrowheads="1"/>
          </p:cNvSpPr>
          <p:nvPr userDrawn="1"/>
        </p:nvSpPr>
        <p:spPr bwMode="auto">
          <a:xfrm>
            <a:off x="0" y="-42863"/>
            <a:ext cx="9144000" cy="347663"/>
          </a:xfrm>
          <a:prstGeom prst="rect">
            <a:avLst/>
          </a:prstGeom>
          <a:gradFill rotWithShape="0">
            <a:gsLst>
              <a:gs pos="0">
                <a:srgbClr val="333333"/>
              </a:gs>
              <a:gs pos="100000">
                <a:schemeClr val="tx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Osaka" charset="0"/>
            </a:endParaRPr>
          </a:p>
        </p:txBody>
      </p:sp>
      <p:sp>
        <p:nvSpPr>
          <p:cNvPr id="1026" name="Rectangle 2">
            <a:extLst>
              <a:ext uri="{FF2B5EF4-FFF2-40B4-BE49-F238E27FC236}">
                <a16:creationId xmlns:a16="http://schemas.microsoft.com/office/drawing/2014/main" id="{88265B84-3B53-4146-B825-4EBFE4426BC4}"/>
              </a:ext>
            </a:extLst>
          </p:cNvPr>
          <p:cNvSpPr>
            <a:spLocks noGrp="1" noChangeArrowheads="1"/>
          </p:cNvSpPr>
          <p:nvPr>
            <p:ph type="title"/>
          </p:nvPr>
        </p:nvSpPr>
        <p:spPr bwMode="auto">
          <a:xfrm>
            <a:off x="609600" y="762000"/>
            <a:ext cx="7924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1027" name="Rectangle 3">
            <a:extLst>
              <a:ext uri="{FF2B5EF4-FFF2-40B4-BE49-F238E27FC236}">
                <a16:creationId xmlns:a16="http://schemas.microsoft.com/office/drawing/2014/main" id="{7545B3D2-5D92-654D-ABDC-68CA3AC028CA}"/>
              </a:ext>
            </a:extLst>
          </p:cNvPr>
          <p:cNvSpPr>
            <a:spLocks noGrp="1" noChangeArrowheads="1"/>
          </p:cNvSpPr>
          <p:nvPr>
            <p:ph type="body" idx="1"/>
          </p:nvPr>
        </p:nvSpPr>
        <p:spPr bwMode="auto">
          <a:xfrm>
            <a:off x="609600" y="1828800"/>
            <a:ext cx="79248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9" name="Rectangle 5">
            <a:extLst>
              <a:ext uri="{FF2B5EF4-FFF2-40B4-BE49-F238E27FC236}">
                <a16:creationId xmlns:a16="http://schemas.microsoft.com/office/drawing/2014/main" id="{3D719C42-9F8D-F042-9241-9ED587D4ACE6}"/>
              </a:ext>
            </a:extLst>
          </p:cNvPr>
          <p:cNvSpPr>
            <a:spLocks noGrp="1" noChangeArrowheads="1"/>
          </p:cNvSpPr>
          <p:nvPr>
            <p:ph type="ftr" sz="quarter" idx="3"/>
          </p:nvPr>
        </p:nvSpPr>
        <p:spPr bwMode="auto">
          <a:xfrm>
            <a:off x="609600" y="0"/>
            <a:ext cx="5105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defRPr sz="1200">
                <a:solidFill>
                  <a:schemeClr val="bg1"/>
                </a:solidFill>
                <a:latin typeface="Arial" charset="0"/>
                <a:ea typeface="Osaka" charset="0"/>
              </a:defRPr>
            </a:lvl1pPr>
          </a:lstStyle>
          <a:p>
            <a:pPr>
              <a:defRPr/>
            </a:pPr>
            <a:r>
              <a:rPr lang="en-US" altLang="en-US"/>
              <a:t>Trustees Presentation</a:t>
            </a:r>
          </a:p>
        </p:txBody>
      </p:sp>
      <p:sp>
        <p:nvSpPr>
          <p:cNvPr id="1036" name="Text Box 12">
            <a:extLst>
              <a:ext uri="{FF2B5EF4-FFF2-40B4-BE49-F238E27FC236}">
                <a16:creationId xmlns:a16="http://schemas.microsoft.com/office/drawing/2014/main" id="{0958E208-11C0-4B47-972D-ADCC74244A46}"/>
              </a:ext>
            </a:extLst>
          </p:cNvPr>
          <p:cNvSpPr txBox="1">
            <a:spLocks noChangeArrowheads="1"/>
          </p:cNvSpPr>
          <p:nvPr userDrawn="1"/>
        </p:nvSpPr>
        <p:spPr bwMode="auto">
          <a:xfrm>
            <a:off x="609600" y="1524000"/>
            <a:ext cx="7924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en-US" sz="1200" b="1">
                <a:solidFill>
                  <a:schemeClr val="bg1"/>
                </a:solidFill>
                <a:latin typeface="Arial" charset="0"/>
                <a:ea typeface="Osaka" charset="0"/>
              </a:rPr>
              <a:t>Boston University</a:t>
            </a:r>
            <a:r>
              <a:rPr lang="en-US" altLang="en-US" sz="1200">
                <a:solidFill>
                  <a:schemeClr val="bg1"/>
                </a:solidFill>
                <a:latin typeface="Arial" charset="0"/>
                <a:ea typeface="Osaka" charset="0"/>
              </a:rPr>
              <a:t> Slideshow Title Goes Here</a:t>
            </a:r>
          </a:p>
        </p:txBody>
      </p:sp>
      <p:pic>
        <p:nvPicPr>
          <p:cNvPr id="1044" name="Picture 20">
            <a:extLst>
              <a:ext uri="{FF2B5EF4-FFF2-40B4-BE49-F238E27FC236}">
                <a16:creationId xmlns:a16="http://schemas.microsoft.com/office/drawing/2014/main" id="{DD62B90E-4628-9E42-8A08-B66432A767A5}"/>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7543800" y="6118225"/>
            <a:ext cx="968375"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42" name="Rectangle 18">
            <a:extLst>
              <a:ext uri="{FF2B5EF4-FFF2-40B4-BE49-F238E27FC236}">
                <a16:creationId xmlns:a16="http://schemas.microsoft.com/office/drawing/2014/main" id="{048AAB0B-A411-BD43-AEC7-C81A582A4826}"/>
              </a:ext>
            </a:extLst>
          </p:cNvPr>
          <p:cNvSpPr>
            <a:spLocks noGrp="1" noChangeArrowheads="1"/>
          </p:cNvSpPr>
          <p:nvPr>
            <p:ph type="dt" sz="half" idx="2"/>
          </p:nvPr>
        </p:nvSpPr>
        <p:spPr bwMode="auto">
          <a:xfrm>
            <a:off x="8001000" y="76200"/>
            <a:ext cx="1066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r">
              <a:defRPr sz="1200" baseline="30000">
                <a:solidFill>
                  <a:srgbClr val="CCCCCC"/>
                </a:solidFill>
                <a:latin typeface="Arial" charset="0"/>
                <a:ea typeface="Osaka" charset="0"/>
              </a:defRPr>
            </a:lvl1pPr>
          </a:lstStyle>
          <a:p>
            <a:pPr>
              <a:defRPr/>
            </a:pPr>
            <a:r>
              <a:rPr lang="en-US" altLang="en-US"/>
              <a:t>2/3/08  </a:t>
            </a:r>
            <a:fld id="{659701BF-F498-1642-B0AC-60CC0906B7CC}" type="slidenum">
              <a:rPr lang="en-US" altLang="en-US"/>
              <a:pPr>
                <a:defRPr/>
              </a:pPr>
              <a:t>‹#›</a:t>
            </a:fld>
            <a:endParaRPr lang="en-US" altLang="en-US" baseline="0"/>
          </a:p>
        </p:txBody>
      </p:sp>
      <p:sp>
        <p:nvSpPr>
          <p:cNvPr id="1047" name="Rectangle 23">
            <a:extLst>
              <a:ext uri="{FF2B5EF4-FFF2-40B4-BE49-F238E27FC236}">
                <a16:creationId xmlns:a16="http://schemas.microsoft.com/office/drawing/2014/main" id="{99292DDB-239E-8E42-945E-42AAC88F7A9B}"/>
              </a:ext>
            </a:extLst>
          </p:cNvPr>
          <p:cNvSpPr>
            <a:spLocks noChangeArrowheads="1"/>
          </p:cNvSpPr>
          <p:nvPr userDrawn="1"/>
        </p:nvSpPr>
        <p:spPr bwMode="auto">
          <a:xfrm>
            <a:off x="609600" y="6172200"/>
            <a:ext cx="46640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ltLang="en-US" sz="1200" b="1" i="0" baseline="0" dirty="0">
                <a:latin typeface="Arial Bold" charset="0"/>
                <a:ea typeface="Osaka" charset="0"/>
              </a:rPr>
              <a:t>Boston University</a:t>
            </a:r>
            <a:r>
              <a:rPr lang="en-US" altLang="en-US" sz="1200" dirty="0">
                <a:latin typeface="Arial" charset="0"/>
                <a:ea typeface="Osaka" charset="0"/>
              </a:rPr>
              <a:t> School of Public Health &amp; School of Law</a:t>
            </a:r>
          </a:p>
        </p:txBody>
      </p:sp>
    </p:spTree>
  </p:cSld>
  <p:clrMap bg1="lt1" tx1="dk1" bg2="lt2" tx2="dk2" accent1="accent1" accent2="accent2" accent3="accent3" accent4="accent4" accent5="accent5" accent6="accent6" hlink="hlink" folHlink="folHlink"/>
  <p:sldLayoutIdLst>
    <p:sldLayoutId id="2147483718"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9" r:id="rId10"/>
  </p:sldLayoutIdLst>
  <p:hf sldNum="0" hdr="0"/>
  <p:txStyles>
    <p:titleStyle>
      <a:lvl1pPr algn="l" rtl="0" eaLnBrk="0" fontAlgn="base" hangingPunct="0">
        <a:spcBef>
          <a:spcPct val="0"/>
        </a:spcBef>
        <a:spcAft>
          <a:spcPct val="0"/>
        </a:spcAft>
        <a:defRPr sz="2400" kern="1200">
          <a:solidFill>
            <a:schemeClr val="tx1"/>
          </a:solidFill>
          <a:latin typeface="+mj-lt"/>
          <a:ea typeface="+mj-ea"/>
          <a:cs typeface="+mj-cs"/>
        </a:defRPr>
      </a:lvl1pPr>
      <a:lvl2pPr algn="l" rtl="0" eaLnBrk="0" fontAlgn="base" hangingPunct="0">
        <a:spcBef>
          <a:spcPct val="0"/>
        </a:spcBef>
        <a:spcAft>
          <a:spcPct val="0"/>
        </a:spcAft>
        <a:defRPr sz="2400">
          <a:solidFill>
            <a:schemeClr val="tx1"/>
          </a:solidFill>
          <a:latin typeface="Arial" charset="0"/>
          <a:ea typeface="Osaka" charset="0"/>
        </a:defRPr>
      </a:lvl2pPr>
      <a:lvl3pPr algn="l" rtl="0" eaLnBrk="0" fontAlgn="base" hangingPunct="0">
        <a:spcBef>
          <a:spcPct val="0"/>
        </a:spcBef>
        <a:spcAft>
          <a:spcPct val="0"/>
        </a:spcAft>
        <a:defRPr sz="2400">
          <a:solidFill>
            <a:schemeClr val="tx1"/>
          </a:solidFill>
          <a:latin typeface="Arial" charset="0"/>
          <a:ea typeface="Osaka" charset="0"/>
        </a:defRPr>
      </a:lvl3pPr>
      <a:lvl4pPr algn="l" rtl="0" eaLnBrk="0" fontAlgn="base" hangingPunct="0">
        <a:spcBef>
          <a:spcPct val="0"/>
        </a:spcBef>
        <a:spcAft>
          <a:spcPct val="0"/>
        </a:spcAft>
        <a:defRPr sz="2400">
          <a:solidFill>
            <a:schemeClr val="tx1"/>
          </a:solidFill>
          <a:latin typeface="Arial" charset="0"/>
          <a:ea typeface="Osaka" charset="0"/>
        </a:defRPr>
      </a:lvl4pPr>
      <a:lvl5pPr algn="l" rtl="0" eaLnBrk="0" fontAlgn="base" hangingPunct="0">
        <a:spcBef>
          <a:spcPct val="0"/>
        </a:spcBef>
        <a:spcAft>
          <a:spcPct val="0"/>
        </a:spcAft>
        <a:defRPr sz="2400">
          <a:solidFill>
            <a:schemeClr val="tx1"/>
          </a:solidFill>
          <a:latin typeface="Arial" charset="0"/>
          <a:ea typeface="Osaka" charset="0"/>
        </a:defRPr>
      </a:lvl5pPr>
      <a:lvl6pPr marL="457200" algn="l" rtl="0" fontAlgn="base">
        <a:spcBef>
          <a:spcPct val="0"/>
        </a:spcBef>
        <a:spcAft>
          <a:spcPct val="0"/>
        </a:spcAft>
        <a:defRPr sz="2400">
          <a:solidFill>
            <a:schemeClr val="tx1"/>
          </a:solidFill>
          <a:latin typeface="Arial" charset="0"/>
          <a:ea typeface="Osaka" charset="0"/>
        </a:defRPr>
      </a:lvl6pPr>
      <a:lvl7pPr marL="914400" algn="l" rtl="0" fontAlgn="base">
        <a:spcBef>
          <a:spcPct val="0"/>
        </a:spcBef>
        <a:spcAft>
          <a:spcPct val="0"/>
        </a:spcAft>
        <a:defRPr sz="2400">
          <a:solidFill>
            <a:schemeClr val="tx1"/>
          </a:solidFill>
          <a:latin typeface="Arial" charset="0"/>
          <a:ea typeface="Osaka" charset="0"/>
        </a:defRPr>
      </a:lvl7pPr>
      <a:lvl8pPr marL="1371600" algn="l" rtl="0" fontAlgn="base">
        <a:spcBef>
          <a:spcPct val="0"/>
        </a:spcBef>
        <a:spcAft>
          <a:spcPct val="0"/>
        </a:spcAft>
        <a:defRPr sz="2400">
          <a:solidFill>
            <a:schemeClr val="tx1"/>
          </a:solidFill>
          <a:latin typeface="Arial" charset="0"/>
          <a:ea typeface="Osaka" charset="0"/>
        </a:defRPr>
      </a:lvl8pPr>
      <a:lvl9pPr marL="1828800" algn="l" rtl="0" fontAlgn="base">
        <a:spcBef>
          <a:spcPct val="0"/>
        </a:spcBef>
        <a:spcAft>
          <a:spcPct val="0"/>
        </a:spcAft>
        <a:defRPr sz="2400">
          <a:solidFill>
            <a:schemeClr val="tx1"/>
          </a:solidFill>
          <a:latin typeface="Arial" charset="0"/>
          <a:ea typeface="Osaka" charset="0"/>
        </a:defRPr>
      </a:lvl9pPr>
    </p:titleStyle>
    <p:bodyStyle>
      <a:lvl1pPr marL="342900" indent="-342900" algn="l" rtl="0" eaLnBrk="0" fontAlgn="base" hangingPunct="0">
        <a:spcBef>
          <a:spcPct val="20000"/>
        </a:spcBef>
        <a:spcAft>
          <a:spcPct val="0"/>
        </a:spcAft>
        <a:buClr>
          <a:srgbClr val="2675B4"/>
        </a:buClr>
        <a:buFont typeface="Wingdings" pitchFamily="2" charset="2"/>
        <a:buChar char="§"/>
        <a:defRPr sz="24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2675B4"/>
        </a:buClr>
        <a:buFont typeface="Wingdings" pitchFamily="2" charset="2"/>
        <a:buChar char="§"/>
        <a:defRPr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2675B4"/>
        </a:buClr>
        <a:buFont typeface="Wingdings" pitchFamily="2" charset="2"/>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2675B4"/>
        </a:buClr>
        <a:buFont typeface="Wingdings" pitchFamily="2" charset="2"/>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2675B4"/>
        </a:buClr>
        <a:buFont typeface="Wingdings" pitchFamily="2" charset="2"/>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tiff"/></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7.xml"/><Relationship Id="rId4" Type="http://schemas.openxmlformats.org/officeDocument/2006/relationships/image" Target="../media/image33.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6.tiff"/><Relationship Id="rId7" Type="http://schemas.openxmlformats.org/officeDocument/2006/relationships/image" Target="../media/image40.tiff"/><Relationship Id="rId2" Type="http://schemas.openxmlformats.org/officeDocument/2006/relationships/image" Target="../media/image35.tiff"/><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tiff"/><Relationship Id="rId4" Type="http://schemas.openxmlformats.org/officeDocument/2006/relationships/image" Target="../media/image37.tiff"/></Relationships>
</file>

<file path=ppt/slides/_rels/slide2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7.xml"/><Relationship Id="rId5" Type="http://schemas.openxmlformats.org/officeDocument/2006/relationships/image" Target="../media/image6.tiff"/><Relationship Id="rId4" Type="http://schemas.openxmlformats.org/officeDocument/2006/relationships/image" Target="../media/image5.tiff"/></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26C0360B-F25F-B041-B8DA-65ECD0945ACF}"/>
              </a:ext>
            </a:extLst>
          </p:cNvPr>
          <p:cNvSpPr>
            <a:spLocks noGrp="1" noChangeArrowheads="1"/>
          </p:cNvSpPr>
          <p:nvPr>
            <p:ph type="ctrTitle"/>
          </p:nvPr>
        </p:nvSpPr>
        <p:spPr>
          <a:xfrm>
            <a:off x="685800" y="533400"/>
            <a:ext cx="7772400" cy="2209800"/>
          </a:xfrm>
        </p:spPr>
        <p:txBody>
          <a:bodyPr/>
          <a:lstStyle/>
          <a:p>
            <a:pPr eaLnBrk="1" hangingPunct="1">
              <a:defRPr/>
            </a:pPr>
            <a:r>
              <a:rPr lang="en-US" altLang="en-US" sz="3600" i="1" dirty="0" err="1"/>
              <a:t>Bruen</a:t>
            </a:r>
            <a:r>
              <a:rPr lang="en-US" altLang="en-US" sz="3600" dirty="0" err="1"/>
              <a:t>’s</a:t>
            </a:r>
            <a:r>
              <a:rPr lang="en-US" altLang="en-US" sz="3600" dirty="0"/>
              <a:t> Burdens in the Ongoing Fight Against Gun Violence</a:t>
            </a:r>
            <a:endParaRPr lang="en-US" altLang="en-US" sz="3600" i="1" dirty="0"/>
          </a:p>
        </p:txBody>
      </p:sp>
      <p:sp>
        <p:nvSpPr>
          <p:cNvPr id="4099" name="Rectangle 3">
            <a:extLst>
              <a:ext uri="{FF2B5EF4-FFF2-40B4-BE49-F238E27FC236}">
                <a16:creationId xmlns:a16="http://schemas.microsoft.com/office/drawing/2014/main" id="{00D36AB9-194D-3445-9A04-83B820398E4F}"/>
              </a:ext>
            </a:extLst>
          </p:cNvPr>
          <p:cNvSpPr>
            <a:spLocks noGrp="1" noChangeArrowheads="1"/>
          </p:cNvSpPr>
          <p:nvPr>
            <p:ph type="subTitle" idx="1"/>
          </p:nvPr>
        </p:nvSpPr>
        <p:spPr>
          <a:xfrm>
            <a:off x="685800" y="3200400"/>
            <a:ext cx="7772400" cy="2438400"/>
          </a:xfrm>
        </p:spPr>
        <p:txBody>
          <a:bodyPr/>
          <a:lstStyle/>
          <a:p>
            <a:r>
              <a:rPr lang="en-US" sz="2400" dirty="0">
                <a:solidFill>
                  <a:schemeClr val="tx1"/>
                </a:solidFill>
              </a:rPr>
              <a:t>Michael R. Ulrich, JD, MPH</a:t>
            </a:r>
          </a:p>
          <a:p>
            <a:r>
              <a:rPr lang="en-US" dirty="0">
                <a:solidFill>
                  <a:schemeClr val="tx1"/>
                </a:solidFill>
              </a:rPr>
              <a:t>Assistant Professor</a:t>
            </a:r>
          </a:p>
          <a:p>
            <a:r>
              <a:rPr lang="en-US" dirty="0">
                <a:solidFill>
                  <a:schemeClr val="tx1"/>
                </a:solidFill>
              </a:rPr>
              <a:t>Center for Health Law, Ethics, &amp; Human Rights</a:t>
            </a:r>
          </a:p>
          <a:p>
            <a:r>
              <a:rPr lang="en-US" dirty="0">
                <a:solidFill>
                  <a:schemeClr val="tx1"/>
                </a:solidFill>
              </a:rPr>
              <a:t>Boston University School of Public Health</a:t>
            </a:r>
          </a:p>
          <a:p>
            <a:r>
              <a:rPr lang="en-US" dirty="0">
                <a:solidFill>
                  <a:schemeClr val="tx1"/>
                </a:solidFill>
              </a:rPr>
              <a:t>Boston University School of Law</a:t>
            </a:r>
          </a:p>
          <a:p>
            <a:r>
              <a:rPr lang="en-US" dirty="0">
                <a:solidFill>
                  <a:schemeClr val="tx1"/>
                </a:solidFill>
              </a:rPr>
              <a:t>BU Center for Antiracist Research</a:t>
            </a:r>
          </a:p>
          <a:p>
            <a:r>
              <a:rPr lang="en-US" dirty="0">
                <a:solidFill>
                  <a:schemeClr val="tx1"/>
                </a:solidFill>
              </a:rPr>
              <a:t>BU Center for Emerging Infectious Diseases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8EDC09-DBD8-DB48-8C62-6196FCDCBFFF}"/>
              </a:ext>
            </a:extLst>
          </p:cNvPr>
          <p:cNvPicPr>
            <a:picLocks noChangeAspect="1"/>
          </p:cNvPicPr>
          <p:nvPr/>
        </p:nvPicPr>
        <p:blipFill>
          <a:blip r:embed="rId2"/>
          <a:stretch>
            <a:fillRect/>
          </a:stretch>
        </p:blipFill>
        <p:spPr>
          <a:xfrm>
            <a:off x="741272" y="3706696"/>
            <a:ext cx="3543427" cy="1957743"/>
          </a:xfrm>
          <a:prstGeom prst="rect">
            <a:avLst/>
          </a:prstGeom>
        </p:spPr>
      </p:pic>
      <p:cxnSp>
        <p:nvCxnSpPr>
          <p:cNvPr id="12" name="Straight Connector 11">
            <a:extLst>
              <a:ext uri="{FF2B5EF4-FFF2-40B4-BE49-F238E27FC236}">
                <a16:creationId xmlns:a16="http://schemas.microsoft.com/office/drawing/2014/main" id="{91B6081D-D3E8-4209-B85B-EB1C655A62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68410" y="1111170"/>
            <a:ext cx="8280" cy="4645103"/>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DA029EA-F3AB-8443-BF44-AD57941157F6}"/>
              </a:ext>
            </a:extLst>
          </p:cNvPr>
          <p:cNvPicPr>
            <a:picLocks noChangeAspect="1"/>
          </p:cNvPicPr>
          <p:nvPr/>
        </p:nvPicPr>
        <p:blipFill>
          <a:blip r:embed="rId3"/>
          <a:stretch>
            <a:fillRect/>
          </a:stretch>
        </p:blipFill>
        <p:spPr>
          <a:xfrm>
            <a:off x="4862859" y="3706695"/>
            <a:ext cx="3608737" cy="1957739"/>
          </a:xfrm>
          <a:prstGeom prst="rect">
            <a:avLst/>
          </a:prstGeom>
        </p:spPr>
      </p:pic>
      <p:cxnSp>
        <p:nvCxnSpPr>
          <p:cNvPr id="14" name="Straight Connector 13">
            <a:extLst>
              <a:ext uri="{FF2B5EF4-FFF2-40B4-BE49-F238E27FC236}">
                <a16:creationId xmlns:a16="http://schemas.microsoft.com/office/drawing/2014/main" id="{28CA55E4-1295-45C8-BA05-5A9E705B74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52270" y="3428998"/>
            <a:ext cx="3141678"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8C5794E-A9A1-4A23-AF68-C79A782233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7750" y="3428998"/>
            <a:ext cx="3141678"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C3A37A5-21D2-C74C-A995-DB31AC3AB910}"/>
              </a:ext>
            </a:extLst>
          </p:cNvPr>
          <p:cNvPicPr>
            <a:picLocks noChangeAspect="1"/>
          </p:cNvPicPr>
          <p:nvPr/>
        </p:nvPicPr>
        <p:blipFill>
          <a:blip r:embed="rId4"/>
          <a:stretch>
            <a:fillRect/>
          </a:stretch>
        </p:blipFill>
        <p:spPr>
          <a:xfrm>
            <a:off x="4848109" y="790749"/>
            <a:ext cx="3929825" cy="2181052"/>
          </a:xfrm>
          <a:prstGeom prst="rect">
            <a:avLst/>
          </a:prstGeom>
        </p:spPr>
      </p:pic>
      <p:pic>
        <p:nvPicPr>
          <p:cNvPr id="4" name="Picture 4" descr="Bail for Kyle Rittenhouse Set at $2 Million in Kenosha Protest Shooting -  The New York Times">
            <a:extLst>
              <a:ext uri="{FF2B5EF4-FFF2-40B4-BE49-F238E27FC236}">
                <a16:creationId xmlns:a16="http://schemas.microsoft.com/office/drawing/2014/main" id="{2B5FD3A4-253B-C44E-BF23-BEEA7B58D1F0}"/>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46188" y="790748"/>
            <a:ext cx="3549705" cy="2360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716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dobeStock_128957836 - POLL Slide in Red.jpeg">
            <a:extLst>
              <a:ext uri="{FF2B5EF4-FFF2-40B4-BE49-F238E27FC236}">
                <a16:creationId xmlns:a16="http://schemas.microsoft.com/office/drawing/2014/main" id="{200DBA36-B2D6-DFE8-C2B9-15BB4237EF31}"/>
              </a:ext>
            </a:extLst>
          </p:cNvPr>
          <p:cNvPicPr>
            <a:picLocks noChangeAspect="1"/>
          </p:cNvPicPr>
          <p:nvPr/>
        </p:nvPicPr>
        <p:blipFill>
          <a:blip r:embed="rId2"/>
          <a:stretch>
            <a:fillRect/>
          </a:stretch>
        </p:blipFill>
        <p:spPr>
          <a:xfrm>
            <a:off x="826912" y="1454151"/>
            <a:ext cx="7483121" cy="3956755"/>
          </a:xfrm>
          <a:prstGeom prst="rect">
            <a:avLst/>
          </a:prstGeom>
        </p:spPr>
      </p:pic>
    </p:spTree>
    <p:extLst>
      <p:ext uri="{BB962C8B-B14F-4D97-AF65-F5344CB8AC3E}">
        <p14:creationId xmlns:p14="http://schemas.microsoft.com/office/powerpoint/2010/main" val="3280759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2" descr="Graphic showing the use of force by US police involving a gun across neighbourhoods based on racial composition">
            <a:extLst>
              <a:ext uri="{FF2B5EF4-FFF2-40B4-BE49-F238E27FC236}">
                <a16:creationId xmlns:a16="http://schemas.microsoft.com/office/drawing/2014/main" id="{8D1555DD-1346-4945-BC5A-9F225D1C613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00614" y="643466"/>
            <a:ext cx="6219386" cy="546269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589E6996-5212-744F-A5F8-7ABE7251C52B}"/>
              </a:ext>
            </a:extLst>
          </p:cNvPr>
          <p:cNvSpPr>
            <a:spLocks noGrp="1"/>
          </p:cNvSpPr>
          <p:nvPr>
            <p:ph type="ftr" sz="quarter" idx="10"/>
          </p:nvPr>
        </p:nvSpPr>
        <p:spPr>
          <a:xfrm>
            <a:off x="3028950" y="6356350"/>
            <a:ext cx="3086100" cy="365125"/>
          </a:xfrm>
        </p:spPr>
        <p:txBody>
          <a:bodyPr>
            <a:normAutofit/>
          </a:bodyPr>
          <a:lstStyle/>
          <a:p>
            <a:pPr>
              <a:spcAft>
                <a:spcPts val="600"/>
              </a:spcAft>
              <a:defRPr/>
            </a:pPr>
            <a:r>
              <a:rPr lang="en-US" altLang="en-US"/>
              <a:t>Trustees Presentation</a:t>
            </a:r>
          </a:p>
        </p:txBody>
      </p:sp>
    </p:spTree>
    <p:extLst>
      <p:ext uri="{BB962C8B-B14F-4D97-AF65-F5344CB8AC3E}">
        <p14:creationId xmlns:p14="http://schemas.microsoft.com/office/powerpoint/2010/main" val="4076263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89E6996-5212-744F-A5F8-7ABE7251C52B}"/>
              </a:ext>
            </a:extLst>
          </p:cNvPr>
          <p:cNvSpPr>
            <a:spLocks noGrp="1"/>
          </p:cNvSpPr>
          <p:nvPr>
            <p:ph type="ftr" sz="quarter" idx="10"/>
          </p:nvPr>
        </p:nvSpPr>
        <p:spPr>
          <a:xfrm>
            <a:off x="3028950" y="6356350"/>
            <a:ext cx="3086100" cy="365125"/>
          </a:xfrm>
        </p:spPr>
        <p:txBody>
          <a:bodyPr>
            <a:normAutofit/>
          </a:bodyPr>
          <a:lstStyle/>
          <a:p>
            <a:pPr>
              <a:spcAft>
                <a:spcPts val="600"/>
              </a:spcAft>
              <a:defRPr/>
            </a:pPr>
            <a:r>
              <a:rPr lang="en-US" altLang="en-US"/>
              <a:t>Trustees Presentation</a:t>
            </a:r>
          </a:p>
        </p:txBody>
      </p:sp>
      <p:pic>
        <p:nvPicPr>
          <p:cNvPr id="3" name="Picture 2" descr="Graphical user interface, text, application&#10;&#10;Description automatically generated">
            <a:extLst>
              <a:ext uri="{FF2B5EF4-FFF2-40B4-BE49-F238E27FC236}">
                <a16:creationId xmlns:a16="http://schemas.microsoft.com/office/drawing/2014/main" id="{284ED1CD-2801-AC2D-46B7-FB99FBDEF441}"/>
              </a:ext>
            </a:extLst>
          </p:cNvPr>
          <p:cNvPicPr>
            <a:picLocks noChangeAspect="1"/>
          </p:cNvPicPr>
          <p:nvPr/>
        </p:nvPicPr>
        <p:blipFill>
          <a:blip r:embed="rId2"/>
          <a:stretch>
            <a:fillRect/>
          </a:stretch>
        </p:blipFill>
        <p:spPr>
          <a:xfrm>
            <a:off x="217920" y="2640097"/>
            <a:ext cx="4235719" cy="1577805"/>
          </a:xfrm>
          <a:prstGeom prst="rect">
            <a:avLst/>
          </a:prstGeom>
        </p:spPr>
      </p:pic>
      <p:pic>
        <p:nvPicPr>
          <p:cNvPr id="4" name="Picture 3" descr="Diagram&#10;&#10;Description automatically generated">
            <a:extLst>
              <a:ext uri="{FF2B5EF4-FFF2-40B4-BE49-F238E27FC236}">
                <a16:creationId xmlns:a16="http://schemas.microsoft.com/office/drawing/2014/main" id="{9596F1EA-CECB-10F5-FFD8-C9D34251ADA6}"/>
              </a:ext>
            </a:extLst>
          </p:cNvPr>
          <p:cNvPicPr>
            <a:picLocks noChangeAspect="1"/>
          </p:cNvPicPr>
          <p:nvPr/>
        </p:nvPicPr>
        <p:blipFill>
          <a:blip r:embed="rId3"/>
          <a:stretch>
            <a:fillRect/>
          </a:stretch>
        </p:blipFill>
        <p:spPr>
          <a:xfrm>
            <a:off x="4690363" y="1427387"/>
            <a:ext cx="4225038" cy="4003223"/>
          </a:xfrm>
          <a:prstGeom prst="rect">
            <a:avLst/>
          </a:prstGeom>
        </p:spPr>
      </p:pic>
    </p:spTree>
    <p:extLst>
      <p:ext uri="{BB962C8B-B14F-4D97-AF65-F5344CB8AC3E}">
        <p14:creationId xmlns:p14="http://schemas.microsoft.com/office/powerpoint/2010/main" val="3483289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8229600" cy="866422"/>
          </a:xfrm>
        </p:spPr>
        <p:txBody>
          <a:bodyPr>
            <a:noAutofit/>
          </a:bodyPr>
          <a:lstStyle/>
          <a:p>
            <a:r>
              <a:rPr lang="en-US" sz="3200" i="1" dirty="0"/>
              <a:t>NYSRPA v. </a:t>
            </a:r>
            <a:r>
              <a:rPr lang="en-US" sz="3200" i="1" dirty="0" err="1"/>
              <a:t>Bruen</a:t>
            </a:r>
            <a:r>
              <a:rPr lang="en-US" sz="3200" dirty="0"/>
              <a:t> (2022) </a:t>
            </a:r>
            <a:br>
              <a:rPr lang="en-US" sz="3200" dirty="0"/>
            </a:br>
            <a:r>
              <a:rPr lang="en-US" sz="3200" dirty="0"/>
              <a:t>(Alito, J., concurring)</a:t>
            </a:r>
          </a:p>
        </p:txBody>
      </p:sp>
      <p:sp>
        <p:nvSpPr>
          <p:cNvPr id="3" name="Content Placeholder 2"/>
          <p:cNvSpPr>
            <a:spLocks noGrp="1"/>
          </p:cNvSpPr>
          <p:nvPr>
            <p:ph idx="1"/>
          </p:nvPr>
        </p:nvSpPr>
        <p:spPr>
          <a:xfrm>
            <a:off x="685800" y="2209800"/>
            <a:ext cx="8229600" cy="4422411"/>
          </a:xfrm>
        </p:spPr>
        <p:txBody>
          <a:bodyPr>
            <a:normAutofit/>
          </a:bodyPr>
          <a:lstStyle/>
          <a:p>
            <a:r>
              <a:rPr lang="en-US" dirty="0"/>
              <a:t>“The police cannot disarm every person who acquires a gun for use in criminal activity; nor can they provide bodyguard protection for the State’s nearly 20 million residents or the 8.8 million who live in New York City.”</a:t>
            </a:r>
          </a:p>
          <a:p>
            <a:endParaRPr lang="en-US" dirty="0"/>
          </a:p>
          <a:p>
            <a:r>
              <a:rPr lang="en-US" dirty="0"/>
              <a:t>“In 1791, when the Second Amendment was adopted, there were no police departments, and many families lived alone on isolated farms or on the frontiers. If these people were attacked they were on their own.”</a:t>
            </a:r>
          </a:p>
          <a:p>
            <a:endParaRPr lang="en-US" dirty="0"/>
          </a:p>
        </p:txBody>
      </p:sp>
    </p:spTree>
    <p:extLst>
      <p:ext uri="{BB962C8B-B14F-4D97-AF65-F5344CB8AC3E}">
        <p14:creationId xmlns:p14="http://schemas.microsoft.com/office/powerpoint/2010/main" val="2934368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B9B5F8-75A2-474C-A1D0-E9F409AAD314}"/>
              </a:ext>
            </a:extLst>
          </p:cNvPr>
          <p:cNvPicPr>
            <a:picLocks noChangeAspect="1"/>
          </p:cNvPicPr>
          <p:nvPr/>
        </p:nvPicPr>
        <p:blipFill>
          <a:blip r:embed="rId2"/>
          <a:stretch>
            <a:fillRect/>
          </a:stretch>
        </p:blipFill>
        <p:spPr>
          <a:xfrm>
            <a:off x="4957750" y="1101727"/>
            <a:ext cx="3543427" cy="1957743"/>
          </a:xfrm>
          <a:prstGeom prst="rect">
            <a:avLst/>
          </a:prstGeom>
        </p:spPr>
      </p:pic>
      <p:cxnSp>
        <p:nvCxnSpPr>
          <p:cNvPr id="139" name="Straight Connector 138">
            <a:extLst>
              <a:ext uri="{FF2B5EF4-FFF2-40B4-BE49-F238E27FC236}">
                <a16:creationId xmlns:a16="http://schemas.microsoft.com/office/drawing/2014/main" id="{91B6081D-D3E8-4209-B85B-EB1C655A62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68410" y="1111170"/>
            <a:ext cx="8280" cy="4645103"/>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EF4B884-0DE7-5B40-B055-018972579CF4}"/>
              </a:ext>
            </a:extLst>
          </p:cNvPr>
          <p:cNvPicPr>
            <a:picLocks noChangeAspect="1"/>
          </p:cNvPicPr>
          <p:nvPr/>
        </p:nvPicPr>
        <p:blipFill>
          <a:blip r:embed="rId3"/>
          <a:stretch>
            <a:fillRect/>
          </a:stretch>
        </p:blipFill>
        <p:spPr>
          <a:xfrm>
            <a:off x="4957750" y="3763093"/>
            <a:ext cx="3549705" cy="1943463"/>
          </a:xfrm>
          <a:prstGeom prst="rect">
            <a:avLst/>
          </a:prstGeom>
        </p:spPr>
      </p:pic>
      <p:cxnSp>
        <p:nvCxnSpPr>
          <p:cNvPr id="141" name="Straight Connector 140">
            <a:extLst>
              <a:ext uri="{FF2B5EF4-FFF2-40B4-BE49-F238E27FC236}">
                <a16:creationId xmlns:a16="http://schemas.microsoft.com/office/drawing/2014/main" id="{28CA55E4-1295-45C8-BA05-5A9E705B74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52270" y="3428998"/>
            <a:ext cx="3141678"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08C5794E-A9A1-4A23-AF68-C79A782233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7750" y="3428998"/>
            <a:ext cx="3141678"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6150" name="Picture 6" descr="Ahmaud Arbery shooting: What we know so far">
            <a:extLst>
              <a:ext uri="{FF2B5EF4-FFF2-40B4-BE49-F238E27FC236}">
                <a16:creationId xmlns:a16="http://schemas.microsoft.com/office/drawing/2014/main" id="{CC0F2817-2BBB-B747-BDFD-6DA65D8411F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3923" y="1101727"/>
            <a:ext cx="3543427" cy="199317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hmaud Arbery murder case: Jury selection for Georgia trial set for October  - CNN">
            <a:extLst>
              <a:ext uri="{FF2B5EF4-FFF2-40B4-BE49-F238E27FC236}">
                <a16:creationId xmlns:a16="http://schemas.microsoft.com/office/drawing/2014/main" id="{44DDC3AD-2C3B-6140-A990-57DBC35A9C29}"/>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44243" y="3763093"/>
            <a:ext cx="3549705" cy="1996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41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DAEC5-7F19-3D46-A6F9-4923D28264E2}"/>
              </a:ext>
            </a:extLst>
          </p:cNvPr>
          <p:cNvSpPr>
            <a:spLocks noGrp="1"/>
          </p:cNvSpPr>
          <p:nvPr>
            <p:ph type="title"/>
          </p:nvPr>
        </p:nvSpPr>
        <p:spPr>
          <a:xfrm>
            <a:off x="100781" y="595916"/>
            <a:ext cx="7924800" cy="685800"/>
          </a:xfrm>
        </p:spPr>
        <p:txBody>
          <a:bodyPr/>
          <a:lstStyle/>
          <a:p>
            <a:r>
              <a:rPr lang="en-US" sz="2800" dirty="0"/>
              <a:t>Stand Your Ground Laws</a:t>
            </a:r>
          </a:p>
        </p:txBody>
      </p:sp>
      <p:pic>
        <p:nvPicPr>
          <p:cNvPr id="6" name="Content Placeholder 5">
            <a:extLst>
              <a:ext uri="{FF2B5EF4-FFF2-40B4-BE49-F238E27FC236}">
                <a16:creationId xmlns:a16="http://schemas.microsoft.com/office/drawing/2014/main" id="{C72D969A-8060-4B4A-997B-AD7C506AF63C}"/>
              </a:ext>
            </a:extLst>
          </p:cNvPr>
          <p:cNvPicPr>
            <a:picLocks noGrp="1" noChangeAspect="1"/>
          </p:cNvPicPr>
          <p:nvPr>
            <p:ph idx="1"/>
          </p:nvPr>
        </p:nvPicPr>
        <p:blipFill>
          <a:blip r:embed="rId2"/>
          <a:stretch>
            <a:fillRect/>
          </a:stretch>
        </p:blipFill>
        <p:spPr>
          <a:xfrm>
            <a:off x="542128" y="1904999"/>
            <a:ext cx="7924800" cy="3671285"/>
          </a:xfrm>
          <a:prstGeom prst="rect">
            <a:avLst/>
          </a:prstGeom>
        </p:spPr>
      </p:pic>
    </p:spTree>
    <p:extLst>
      <p:ext uri="{BB962C8B-B14F-4D97-AF65-F5344CB8AC3E}">
        <p14:creationId xmlns:p14="http://schemas.microsoft.com/office/powerpoint/2010/main" val="38158733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Federal Civil Rights Lawsuit In John Crawford Walmart Shooting Case  Postponed | WOSU Radio">
            <a:extLst>
              <a:ext uri="{FF2B5EF4-FFF2-40B4-BE49-F238E27FC236}">
                <a16:creationId xmlns:a16="http://schemas.microsoft.com/office/drawing/2014/main" id="{978795D8-26FF-674E-8D70-CD4DCBC3CB9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2600" y="902230"/>
            <a:ext cx="3968749" cy="505354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eds to Probe Fatal Police Shooting of Black Man at Ohio Wal-Mart">
            <a:extLst>
              <a:ext uri="{FF2B5EF4-FFF2-40B4-BE49-F238E27FC236}">
                <a16:creationId xmlns:a16="http://schemas.microsoft.com/office/drawing/2014/main" id="{9C0F3E1E-2F42-5348-A8E9-4C4EE1436C2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92648" y="2312789"/>
            <a:ext cx="3968751" cy="2232422"/>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3E851C95-75FF-8F40-BE30-2D0A8DBD0C4B}"/>
              </a:ext>
            </a:extLst>
          </p:cNvPr>
          <p:cNvSpPr>
            <a:spLocks noGrp="1"/>
          </p:cNvSpPr>
          <p:nvPr>
            <p:ph type="ftr" sz="quarter" idx="10"/>
          </p:nvPr>
        </p:nvSpPr>
        <p:spPr>
          <a:xfrm>
            <a:off x="3028950" y="6356350"/>
            <a:ext cx="3086100" cy="365125"/>
          </a:xfrm>
        </p:spPr>
        <p:txBody>
          <a:bodyPr>
            <a:normAutofit/>
          </a:bodyPr>
          <a:lstStyle/>
          <a:p>
            <a:pPr>
              <a:spcAft>
                <a:spcPts val="600"/>
              </a:spcAft>
              <a:defRPr/>
            </a:pPr>
            <a:r>
              <a:rPr lang="en-US" altLang="en-US"/>
              <a:t>Trustees Presentation</a:t>
            </a:r>
          </a:p>
        </p:txBody>
      </p:sp>
    </p:spTree>
    <p:extLst>
      <p:ext uri="{BB962C8B-B14F-4D97-AF65-F5344CB8AC3E}">
        <p14:creationId xmlns:p14="http://schemas.microsoft.com/office/powerpoint/2010/main" val="172854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rmed man at Missouri Walmart pleads guilty to lesser charge">
            <a:extLst>
              <a:ext uri="{FF2B5EF4-FFF2-40B4-BE49-F238E27FC236}">
                <a16:creationId xmlns:a16="http://schemas.microsoft.com/office/drawing/2014/main" id="{B25EA484-B898-0E48-8B65-837208B5C8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57200"/>
            <a:ext cx="4724400" cy="313431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an With Rifle, Body Armor And 100 Rounds Arrested After Walking Into  Walmart, Causing A Panic">
            <a:extLst>
              <a:ext uri="{FF2B5EF4-FFF2-40B4-BE49-F238E27FC236}">
                <a16:creationId xmlns:a16="http://schemas.microsoft.com/office/drawing/2014/main" id="{E3B7493D-3BBB-4844-A8D9-2B6D2A9D35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4419" y="3048000"/>
            <a:ext cx="5562600" cy="3007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343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EEC67F-C4BE-AA41-9B63-8F76CF18695F}"/>
              </a:ext>
            </a:extLst>
          </p:cNvPr>
          <p:cNvPicPr>
            <a:picLocks noChangeAspect="1"/>
          </p:cNvPicPr>
          <p:nvPr/>
        </p:nvPicPr>
        <p:blipFill>
          <a:blip r:embed="rId2"/>
          <a:stretch>
            <a:fillRect/>
          </a:stretch>
        </p:blipFill>
        <p:spPr>
          <a:xfrm>
            <a:off x="114300" y="651123"/>
            <a:ext cx="8915400" cy="1032423"/>
          </a:xfrm>
          <a:prstGeom prst="rect">
            <a:avLst/>
          </a:prstGeom>
        </p:spPr>
      </p:pic>
      <p:pic>
        <p:nvPicPr>
          <p:cNvPr id="5" name="Picture 4">
            <a:extLst>
              <a:ext uri="{FF2B5EF4-FFF2-40B4-BE49-F238E27FC236}">
                <a16:creationId xmlns:a16="http://schemas.microsoft.com/office/drawing/2014/main" id="{F2C0502B-D789-994D-875A-72A3AE9FF07B}"/>
              </a:ext>
            </a:extLst>
          </p:cNvPr>
          <p:cNvPicPr>
            <a:picLocks noChangeAspect="1"/>
          </p:cNvPicPr>
          <p:nvPr/>
        </p:nvPicPr>
        <p:blipFill>
          <a:blip r:embed="rId3"/>
          <a:stretch>
            <a:fillRect/>
          </a:stretch>
        </p:blipFill>
        <p:spPr>
          <a:xfrm>
            <a:off x="114300" y="2112048"/>
            <a:ext cx="8915400" cy="1105604"/>
          </a:xfrm>
          <a:prstGeom prst="rect">
            <a:avLst/>
          </a:prstGeom>
        </p:spPr>
      </p:pic>
      <p:pic>
        <p:nvPicPr>
          <p:cNvPr id="6" name="Picture 5">
            <a:extLst>
              <a:ext uri="{FF2B5EF4-FFF2-40B4-BE49-F238E27FC236}">
                <a16:creationId xmlns:a16="http://schemas.microsoft.com/office/drawing/2014/main" id="{B5ADF764-F4FC-1449-8949-A2C9F8271CF7}"/>
              </a:ext>
            </a:extLst>
          </p:cNvPr>
          <p:cNvPicPr>
            <a:picLocks noChangeAspect="1"/>
          </p:cNvPicPr>
          <p:nvPr/>
        </p:nvPicPr>
        <p:blipFill>
          <a:blip r:embed="rId4"/>
          <a:stretch>
            <a:fillRect/>
          </a:stretch>
        </p:blipFill>
        <p:spPr>
          <a:xfrm>
            <a:off x="3276600" y="3646155"/>
            <a:ext cx="2590800" cy="2282371"/>
          </a:xfrm>
          <a:prstGeom prst="rect">
            <a:avLst/>
          </a:prstGeom>
        </p:spPr>
      </p:pic>
    </p:spTree>
    <p:extLst>
      <p:ext uri="{BB962C8B-B14F-4D97-AF65-F5344CB8AC3E}">
        <p14:creationId xmlns:p14="http://schemas.microsoft.com/office/powerpoint/2010/main" val="1490551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583B2-E9FD-C141-ACF9-269A3B741324}"/>
              </a:ext>
            </a:extLst>
          </p:cNvPr>
          <p:cNvSpPr>
            <a:spLocks noGrp="1"/>
          </p:cNvSpPr>
          <p:nvPr>
            <p:ph type="title"/>
          </p:nvPr>
        </p:nvSpPr>
        <p:spPr>
          <a:xfrm>
            <a:off x="95865" y="694403"/>
            <a:ext cx="7924800" cy="685800"/>
          </a:xfrm>
        </p:spPr>
        <p:txBody>
          <a:bodyPr/>
          <a:lstStyle/>
          <a:p>
            <a:r>
              <a:rPr lang="en-US" sz="3200" dirty="0"/>
              <a:t>Roadmap</a:t>
            </a:r>
          </a:p>
        </p:txBody>
      </p:sp>
      <p:sp>
        <p:nvSpPr>
          <p:cNvPr id="3" name="Content Placeholder 2">
            <a:extLst>
              <a:ext uri="{FF2B5EF4-FFF2-40B4-BE49-F238E27FC236}">
                <a16:creationId xmlns:a16="http://schemas.microsoft.com/office/drawing/2014/main" id="{6DB2A5F6-D550-614B-8BCF-C83B141944C9}"/>
              </a:ext>
            </a:extLst>
          </p:cNvPr>
          <p:cNvSpPr>
            <a:spLocks noGrp="1"/>
          </p:cNvSpPr>
          <p:nvPr>
            <p:ph idx="1"/>
          </p:nvPr>
        </p:nvSpPr>
        <p:spPr>
          <a:xfrm>
            <a:off x="685800" y="1600200"/>
            <a:ext cx="7924800" cy="4191000"/>
          </a:xfrm>
        </p:spPr>
        <p:txBody>
          <a:bodyPr/>
          <a:lstStyle/>
          <a:p>
            <a:r>
              <a:rPr lang="en-US" sz="2800" i="1" dirty="0" err="1"/>
              <a:t>Bruen</a:t>
            </a:r>
            <a:r>
              <a:rPr lang="en-US" sz="2800" dirty="0"/>
              <a:t> </a:t>
            </a:r>
          </a:p>
          <a:p>
            <a:r>
              <a:rPr lang="en-US" sz="2800" dirty="0"/>
              <a:t>Public health impact</a:t>
            </a:r>
          </a:p>
          <a:p>
            <a:pPr lvl="1"/>
            <a:r>
              <a:rPr lang="en-US" sz="2000" dirty="0"/>
              <a:t>Guns in public</a:t>
            </a:r>
          </a:p>
          <a:p>
            <a:pPr lvl="1"/>
            <a:r>
              <a:rPr lang="en-US" sz="2000" dirty="0"/>
              <a:t>Gun violence disparities</a:t>
            </a:r>
          </a:p>
          <a:p>
            <a:r>
              <a:rPr lang="en-US" sz="2800" dirty="0"/>
              <a:t>Privatizing policing</a:t>
            </a:r>
          </a:p>
          <a:p>
            <a:r>
              <a:rPr lang="en-US" sz="2800" i="1" dirty="0" err="1"/>
              <a:t>Bruen</a:t>
            </a:r>
            <a:r>
              <a:rPr lang="en-US" sz="2800" dirty="0" err="1"/>
              <a:t>’s</a:t>
            </a:r>
            <a:r>
              <a:rPr lang="en-US" sz="2800" dirty="0"/>
              <a:t> methodology &amp; Second Amendment right</a:t>
            </a:r>
          </a:p>
          <a:p>
            <a:r>
              <a:rPr lang="en-US" sz="2800" i="1" dirty="0"/>
              <a:t>United States v. Rahimi</a:t>
            </a:r>
          </a:p>
          <a:p>
            <a:pPr lvl="1"/>
            <a:r>
              <a:rPr lang="en-US" sz="2000" dirty="0"/>
              <a:t>Restrictions under domestic violence restraining orders</a:t>
            </a:r>
          </a:p>
        </p:txBody>
      </p:sp>
    </p:spTree>
    <p:extLst>
      <p:ext uri="{BB962C8B-B14F-4D97-AF65-F5344CB8AC3E}">
        <p14:creationId xmlns:p14="http://schemas.microsoft.com/office/powerpoint/2010/main" val="23886442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A34707-8365-B0B1-8C0F-8B5FCD516B99}"/>
              </a:ext>
            </a:extLst>
          </p:cNvPr>
          <p:cNvPicPr>
            <a:picLocks noChangeAspect="1"/>
          </p:cNvPicPr>
          <p:nvPr/>
        </p:nvPicPr>
        <p:blipFill>
          <a:blip r:embed="rId2"/>
          <a:stretch>
            <a:fillRect/>
          </a:stretch>
        </p:blipFill>
        <p:spPr>
          <a:xfrm>
            <a:off x="1786114" y="381000"/>
            <a:ext cx="5571772" cy="5676900"/>
          </a:xfrm>
          <a:prstGeom prst="rect">
            <a:avLst/>
          </a:prstGeom>
        </p:spPr>
      </p:pic>
    </p:spTree>
    <p:extLst>
      <p:ext uri="{BB962C8B-B14F-4D97-AF65-F5344CB8AC3E}">
        <p14:creationId xmlns:p14="http://schemas.microsoft.com/office/powerpoint/2010/main" val="33663030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hart, waterfall chart&#10;&#10;Description automatically generated">
            <a:extLst>
              <a:ext uri="{FF2B5EF4-FFF2-40B4-BE49-F238E27FC236}">
                <a16:creationId xmlns:a16="http://schemas.microsoft.com/office/drawing/2014/main" id="{843A1816-FC75-7A4D-809D-06131D94C2A6}"/>
              </a:ext>
            </a:extLst>
          </p:cNvPr>
          <p:cNvPicPr>
            <a:picLocks noChangeAspect="1"/>
          </p:cNvPicPr>
          <p:nvPr/>
        </p:nvPicPr>
        <p:blipFill>
          <a:blip r:embed="rId2"/>
          <a:stretch>
            <a:fillRect/>
          </a:stretch>
        </p:blipFill>
        <p:spPr>
          <a:xfrm>
            <a:off x="155073" y="2895600"/>
            <a:ext cx="8890002" cy="3200400"/>
          </a:xfrm>
          <a:prstGeom prst="rect">
            <a:avLst/>
          </a:prstGeom>
        </p:spPr>
      </p:pic>
      <p:sp>
        <p:nvSpPr>
          <p:cNvPr id="2" name="Footer Placeholder 1">
            <a:extLst>
              <a:ext uri="{FF2B5EF4-FFF2-40B4-BE49-F238E27FC236}">
                <a16:creationId xmlns:a16="http://schemas.microsoft.com/office/drawing/2014/main" id="{CF70E6D0-C71B-0B4C-8ADE-55FC5A5B5464}"/>
              </a:ext>
            </a:extLst>
          </p:cNvPr>
          <p:cNvSpPr>
            <a:spLocks noGrp="1"/>
          </p:cNvSpPr>
          <p:nvPr>
            <p:ph type="ftr" sz="quarter" idx="10"/>
          </p:nvPr>
        </p:nvSpPr>
        <p:spPr>
          <a:xfrm>
            <a:off x="3028950" y="6356350"/>
            <a:ext cx="3086100" cy="365125"/>
          </a:xfrm>
        </p:spPr>
        <p:txBody>
          <a:bodyPr>
            <a:normAutofit/>
          </a:bodyPr>
          <a:lstStyle/>
          <a:p>
            <a:pPr>
              <a:spcAft>
                <a:spcPts val="600"/>
              </a:spcAft>
              <a:defRPr/>
            </a:pPr>
            <a:r>
              <a:rPr lang="en-US" altLang="en-US"/>
              <a:t>Trustees Presentation</a:t>
            </a:r>
          </a:p>
        </p:txBody>
      </p:sp>
      <p:pic>
        <p:nvPicPr>
          <p:cNvPr id="5" name="Picture 4">
            <a:extLst>
              <a:ext uri="{FF2B5EF4-FFF2-40B4-BE49-F238E27FC236}">
                <a16:creationId xmlns:a16="http://schemas.microsoft.com/office/drawing/2014/main" id="{8B07148C-9535-D64C-BBB0-0950C0941A8A}"/>
              </a:ext>
            </a:extLst>
          </p:cNvPr>
          <p:cNvPicPr>
            <a:picLocks noChangeAspect="1"/>
          </p:cNvPicPr>
          <p:nvPr/>
        </p:nvPicPr>
        <p:blipFill>
          <a:blip r:embed="rId3"/>
          <a:stretch>
            <a:fillRect/>
          </a:stretch>
        </p:blipFill>
        <p:spPr>
          <a:xfrm>
            <a:off x="3505200" y="1978414"/>
            <a:ext cx="2351868" cy="2831841"/>
          </a:xfrm>
          <a:prstGeom prst="rect">
            <a:avLst/>
          </a:prstGeom>
        </p:spPr>
      </p:pic>
      <p:pic>
        <p:nvPicPr>
          <p:cNvPr id="3" name="Picture 2">
            <a:extLst>
              <a:ext uri="{FF2B5EF4-FFF2-40B4-BE49-F238E27FC236}">
                <a16:creationId xmlns:a16="http://schemas.microsoft.com/office/drawing/2014/main" id="{02804EDA-6E75-3AAE-1C9E-A29D812C6690}"/>
              </a:ext>
            </a:extLst>
          </p:cNvPr>
          <p:cNvPicPr>
            <a:picLocks noChangeAspect="1"/>
          </p:cNvPicPr>
          <p:nvPr/>
        </p:nvPicPr>
        <p:blipFill>
          <a:blip r:embed="rId4"/>
          <a:stretch>
            <a:fillRect/>
          </a:stretch>
        </p:blipFill>
        <p:spPr>
          <a:xfrm>
            <a:off x="0" y="427802"/>
            <a:ext cx="2435341" cy="1558618"/>
          </a:xfrm>
          <a:prstGeom prst="rect">
            <a:avLst/>
          </a:prstGeom>
        </p:spPr>
      </p:pic>
      <p:pic>
        <p:nvPicPr>
          <p:cNvPr id="6" name="Picture 5">
            <a:extLst>
              <a:ext uri="{FF2B5EF4-FFF2-40B4-BE49-F238E27FC236}">
                <a16:creationId xmlns:a16="http://schemas.microsoft.com/office/drawing/2014/main" id="{A3745DBC-56F3-B27B-217B-5558C1A31A9B}"/>
              </a:ext>
            </a:extLst>
          </p:cNvPr>
          <p:cNvPicPr>
            <a:picLocks noChangeAspect="1"/>
          </p:cNvPicPr>
          <p:nvPr/>
        </p:nvPicPr>
        <p:blipFill>
          <a:blip r:embed="rId5"/>
          <a:stretch>
            <a:fillRect/>
          </a:stretch>
        </p:blipFill>
        <p:spPr>
          <a:xfrm>
            <a:off x="2425946" y="427802"/>
            <a:ext cx="2416463" cy="1558618"/>
          </a:xfrm>
          <a:prstGeom prst="rect">
            <a:avLst/>
          </a:prstGeom>
        </p:spPr>
      </p:pic>
      <p:pic>
        <p:nvPicPr>
          <p:cNvPr id="7" name="Picture 6">
            <a:extLst>
              <a:ext uri="{FF2B5EF4-FFF2-40B4-BE49-F238E27FC236}">
                <a16:creationId xmlns:a16="http://schemas.microsoft.com/office/drawing/2014/main" id="{BD2BF111-21DA-EDCE-4443-9576D603D0D6}"/>
              </a:ext>
            </a:extLst>
          </p:cNvPr>
          <p:cNvPicPr>
            <a:picLocks noChangeAspect="1"/>
          </p:cNvPicPr>
          <p:nvPr/>
        </p:nvPicPr>
        <p:blipFill>
          <a:blip r:embed="rId6"/>
          <a:stretch>
            <a:fillRect/>
          </a:stretch>
        </p:blipFill>
        <p:spPr>
          <a:xfrm>
            <a:off x="4739236" y="408724"/>
            <a:ext cx="2235664" cy="1558618"/>
          </a:xfrm>
          <a:prstGeom prst="rect">
            <a:avLst/>
          </a:prstGeom>
        </p:spPr>
      </p:pic>
      <p:pic>
        <p:nvPicPr>
          <p:cNvPr id="8" name="Picture 7">
            <a:extLst>
              <a:ext uri="{FF2B5EF4-FFF2-40B4-BE49-F238E27FC236}">
                <a16:creationId xmlns:a16="http://schemas.microsoft.com/office/drawing/2014/main" id="{D37FA8C9-423F-77A3-EACB-4BA154F2191A}"/>
              </a:ext>
            </a:extLst>
          </p:cNvPr>
          <p:cNvPicPr>
            <a:picLocks noChangeAspect="1"/>
          </p:cNvPicPr>
          <p:nvPr/>
        </p:nvPicPr>
        <p:blipFill>
          <a:blip r:embed="rId7"/>
          <a:stretch>
            <a:fillRect/>
          </a:stretch>
        </p:blipFill>
        <p:spPr>
          <a:xfrm>
            <a:off x="6871844" y="444503"/>
            <a:ext cx="2260728" cy="1079497"/>
          </a:xfrm>
          <a:prstGeom prst="rect">
            <a:avLst/>
          </a:prstGeom>
        </p:spPr>
      </p:pic>
    </p:spTree>
    <p:extLst>
      <p:ext uri="{BB962C8B-B14F-4D97-AF65-F5344CB8AC3E}">
        <p14:creationId xmlns:p14="http://schemas.microsoft.com/office/powerpoint/2010/main" val="360614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46D3575-2514-5365-5F17-EB96B5DFC5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1850" y="762000"/>
            <a:ext cx="6340299"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403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8229600" cy="866422"/>
          </a:xfrm>
        </p:spPr>
        <p:txBody>
          <a:bodyPr>
            <a:noAutofit/>
          </a:bodyPr>
          <a:lstStyle/>
          <a:p>
            <a:r>
              <a:rPr lang="en-US" sz="4000" i="1" dirty="0"/>
              <a:t>NYSRPA v. </a:t>
            </a:r>
            <a:r>
              <a:rPr lang="en-US" sz="4000" i="1" dirty="0" err="1"/>
              <a:t>Bruen</a:t>
            </a:r>
            <a:r>
              <a:rPr lang="en-US" sz="4000" dirty="0"/>
              <a:t> (2022)</a:t>
            </a:r>
          </a:p>
        </p:txBody>
      </p:sp>
      <p:sp>
        <p:nvSpPr>
          <p:cNvPr id="3" name="Content Placeholder 2"/>
          <p:cNvSpPr>
            <a:spLocks noGrp="1"/>
          </p:cNvSpPr>
          <p:nvPr>
            <p:ph idx="1"/>
          </p:nvPr>
        </p:nvSpPr>
        <p:spPr>
          <a:xfrm>
            <a:off x="685800" y="1600200"/>
            <a:ext cx="8229600" cy="5032011"/>
          </a:xfrm>
        </p:spPr>
        <p:txBody>
          <a:bodyPr>
            <a:normAutofit/>
          </a:bodyPr>
          <a:lstStyle/>
          <a:p>
            <a:r>
              <a:rPr lang="en-US" dirty="0"/>
              <a:t>Cites </a:t>
            </a:r>
            <a:r>
              <a:rPr lang="en-US" i="1" dirty="0"/>
              <a:t>Dred Scott</a:t>
            </a:r>
            <a:r>
              <a:rPr lang="en-US" dirty="0"/>
              <a:t>: “even Chief Justice Taney recognized (albeit unenthusiastically in the case of blacks) that public carry was a component of the right to keep and bear arms—a right free blacks were often denied in antebellum America.”</a:t>
            </a:r>
          </a:p>
          <a:p>
            <a:r>
              <a:rPr lang="en-US" dirty="0"/>
              <a:t>“the Freedman’s Bureau regularly kept [Congress] abreast of the danger to blacks and Union men in the postbellum South. The reports described how blacks used public carried weapons to defend themselves and their communities.”</a:t>
            </a:r>
          </a:p>
        </p:txBody>
      </p:sp>
    </p:spTree>
    <p:extLst>
      <p:ext uri="{BB962C8B-B14F-4D97-AF65-F5344CB8AC3E}">
        <p14:creationId xmlns:p14="http://schemas.microsoft.com/office/powerpoint/2010/main" val="36908223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8229600" cy="866422"/>
          </a:xfrm>
        </p:spPr>
        <p:txBody>
          <a:bodyPr>
            <a:noAutofit/>
          </a:bodyPr>
          <a:lstStyle/>
          <a:p>
            <a:r>
              <a:rPr lang="en-US" sz="3200" i="1" dirty="0"/>
              <a:t>NYSRPA v. </a:t>
            </a:r>
            <a:r>
              <a:rPr lang="en-US" sz="3200" i="1" dirty="0" err="1"/>
              <a:t>Bruen</a:t>
            </a:r>
            <a:r>
              <a:rPr lang="en-US" sz="3200" dirty="0"/>
              <a:t> (2022)</a:t>
            </a:r>
          </a:p>
        </p:txBody>
      </p:sp>
      <p:sp>
        <p:nvSpPr>
          <p:cNvPr id="3" name="Content Placeholder 2"/>
          <p:cNvSpPr>
            <a:spLocks noGrp="1"/>
          </p:cNvSpPr>
          <p:nvPr>
            <p:ph idx="1"/>
          </p:nvPr>
        </p:nvSpPr>
        <p:spPr>
          <a:xfrm>
            <a:off x="685800" y="1752600"/>
            <a:ext cx="8229600" cy="4879611"/>
          </a:xfrm>
        </p:spPr>
        <p:txBody>
          <a:bodyPr>
            <a:normAutofit/>
          </a:bodyPr>
          <a:lstStyle/>
          <a:p>
            <a:endParaRPr lang="en-US" sz="2000" dirty="0"/>
          </a:p>
          <a:p>
            <a:pPr marL="0" indent="0">
              <a:buNone/>
            </a:pPr>
            <a:r>
              <a:rPr lang="en-US" sz="2800" dirty="0"/>
              <a:t>“when a challenged regulation addresses a general </a:t>
            </a:r>
            <a:r>
              <a:rPr lang="en-US" sz="2800" dirty="0">
                <a:solidFill>
                  <a:srgbClr val="FF0000"/>
                </a:solidFill>
              </a:rPr>
              <a:t>societal problem that has persisted </a:t>
            </a:r>
            <a:r>
              <a:rPr lang="en-US" sz="2800" dirty="0"/>
              <a:t>since the 18</a:t>
            </a:r>
            <a:r>
              <a:rPr lang="en-US" sz="2800" baseline="30000" dirty="0"/>
              <a:t>th</a:t>
            </a:r>
            <a:r>
              <a:rPr lang="en-US" sz="2800" dirty="0"/>
              <a:t> century, the </a:t>
            </a:r>
            <a:r>
              <a:rPr lang="en-US" sz="2800" dirty="0">
                <a:solidFill>
                  <a:srgbClr val="FF0000"/>
                </a:solidFill>
              </a:rPr>
              <a:t>lack of a distinctly similar historical regulation addressing that problem is relevant evidence </a:t>
            </a:r>
            <a:r>
              <a:rPr lang="en-US" sz="2800" dirty="0"/>
              <a:t>that the challenged regulation is inconsistent with the Second Amendment.”</a:t>
            </a:r>
          </a:p>
          <a:p>
            <a:endParaRPr lang="en-US" dirty="0"/>
          </a:p>
          <a:p>
            <a:endParaRPr lang="en-US" sz="2000" dirty="0"/>
          </a:p>
        </p:txBody>
      </p:sp>
    </p:spTree>
    <p:extLst>
      <p:ext uri="{BB962C8B-B14F-4D97-AF65-F5344CB8AC3E}">
        <p14:creationId xmlns:p14="http://schemas.microsoft.com/office/powerpoint/2010/main" val="32138690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8229600" cy="866422"/>
          </a:xfrm>
        </p:spPr>
        <p:txBody>
          <a:bodyPr>
            <a:noAutofit/>
          </a:bodyPr>
          <a:lstStyle/>
          <a:p>
            <a:r>
              <a:rPr lang="en-US" sz="2800" i="1" dirty="0"/>
              <a:t>United States v. Rahimi (oral argument 11/7/23)</a:t>
            </a:r>
            <a:endParaRPr lang="en-US" sz="2800" dirty="0"/>
          </a:p>
        </p:txBody>
      </p:sp>
      <p:sp>
        <p:nvSpPr>
          <p:cNvPr id="3" name="Content Placeholder 2"/>
          <p:cNvSpPr>
            <a:spLocks noGrp="1"/>
          </p:cNvSpPr>
          <p:nvPr>
            <p:ph idx="1"/>
          </p:nvPr>
        </p:nvSpPr>
        <p:spPr>
          <a:xfrm>
            <a:off x="685800" y="1323622"/>
            <a:ext cx="8229600" cy="5308589"/>
          </a:xfrm>
        </p:spPr>
        <p:txBody>
          <a:bodyPr>
            <a:normAutofit/>
          </a:bodyPr>
          <a:lstStyle/>
          <a:p>
            <a:r>
              <a:rPr lang="en-US" b="1" u="sng" dirty="0"/>
              <a:t>Issue</a:t>
            </a:r>
            <a:r>
              <a:rPr lang="en-US" b="1" dirty="0"/>
              <a:t>:</a:t>
            </a:r>
            <a:r>
              <a:rPr lang="en-US" dirty="0"/>
              <a:t> prohibiting firearms possession by people subject to domestic violence restraining orders</a:t>
            </a:r>
          </a:p>
          <a:p>
            <a:r>
              <a:rPr lang="en-US" b="1" u="sng" dirty="0"/>
              <a:t>Analytical test</a:t>
            </a:r>
            <a:r>
              <a:rPr lang="en-US" b="1" dirty="0"/>
              <a:t>:</a:t>
            </a:r>
            <a:endParaRPr lang="en-US" b="1" u="sng" dirty="0"/>
          </a:p>
          <a:p>
            <a:pPr marL="457200" lvl="1" indent="0">
              <a:buNone/>
            </a:pPr>
            <a:r>
              <a:rPr lang="en-US" dirty="0"/>
              <a:t>	</a:t>
            </a:r>
            <a:r>
              <a:rPr lang="en-US" sz="2000" dirty="0"/>
              <a:t>(1) “when the Second Amendment’s </a:t>
            </a:r>
            <a:r>
              <a:rPr lang="en-US" sz="2000" dirty="0">
                <a:solidFill>
                  <a:srgbClr val="FF0000"/>
                </a:solidFill>
              </a:rPr>
              <a:t>plain text covers an 	individual’s conduct</a:t>
            </a:r>
            <a:r>
              <a:rPr lang="en-US" sz="2000" dirty="0"/>
              <a:t>, the Constitution presumptively 	protects that conduct.”</a:t>
            </a:r>
          </a:p>
          <a:p>
            <a:pPr marL="457200" lvl="1" indent="0">
              <a:buNone/>
            </a:pPr>
            <a:r>
              <a:rPr lang="en-US" sz="2000" dirty="0"/>
              <a:t>	(2) “government must demonstrate that the regulation is 	</a:t>
            </a:r>
            <a:r>
              <a:rPr lang="en-US" sz="2000" dirty="0">
                <a:solidFill>
                  <a:srgbClr val="FF0000"/>
                </a:solidFill>
              </a:rPr>
              <a:t>consistent with this Nation’s historical tradition of firearm 	regulation</a:t>
            </a:r>
            <a:r>
              <a:rPr lang="en-US" sz="2000" dirty="0"/>
              <a:t>.”</a:t>
            </a:r>
          </a:p>
          <a:p>
            <a:r>
              <a:rPr lang="en-US" dirty="0"/>
              <a:t>Part (2): </a:t>
            </a:r>
            <a:r>
              <a:rPr lang="en-US" b="1" dirty="0"/>
              <a:t>How &amp; Why</a:t>
            </a:r>
          </a:p>
          <a:p>
            <a:pPr lvl="1"/>
            <a:r>
              <a:rPr lang="en-US" sz="2000" dirty="0"/>
              <a:t>“whether modern and historical regulations impose a </a:t>
            </a:r>
            <a:r>
              <a:rPr lang="en-US" sz="2000" dirty="0">
                <a:solidFill>
                  <a:srgbClr val="FF0000"/>
                </a:solidFill>
              </a:rPr>
              <a:t>comparable burden </a:t>
            </a:r>
            <a:r>
              <a:rPr lang="en-US" sz="2000" dirty="0"/>
              <a:t>on the right of armed self-defense and whether that burden is </a:t>
            </a:r>
            <a:r>
              <a:rPr lang="en-US" sz="2000" dirty="0">
                <a:solidFill>
                  <a:srgbClr val="FF0000"/>
                </a:solidFill>
              </a:rPr>
              <a:t>comparably justified</a:t>
            </a:r>
            <a:r>
              <a:rPr lang="en-US" sz="2000" dirty="0"/>
              <a:t>”</a:t>
            </a:r>
          </a:p>
          <a:p>
            <a:endParaRPr lang="en-US" dirty="0"/>
          </a:p>
          <a:p>
            <a:endParaRPr lang="en-US" sz="2000" dirty="0"/>
          </a:p>
        </p:txBody>
      </p:sp>
    </p:spTree>
    <p:extLst>
      <p:ext uri="{BB962C8B-B14F-4D97-AF65-F5344CB8AC3E}">
        <p14:creationId xmlns:p14="http://schemas.microsoft.com/office/powerpoint/2010/main" val="23067428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dobeStock_128957836 - POLL Slide in Red.jpeg">
            <a:extLst>
              <a:ext uri="{FF2B5EF4-FFF2-40B4-BE49-F238E27FC236}">
                <a16:creationId xmlns:a16="http://schemas.microsoft.com/office/drawing/2014/main" id="{200DBA36-B2D6-DFE8-C2B9-15BB4237EF31}"/>
              </a:ext>
            </a:extLst>
          </p:cNvPr>
          <p:cNvPicPr>
            <a:picLocks noChangeAspect="1"/>
          </p:cNvPicPr>
          <p:nvPr/>
        </p:nvPicPr>
        <p:blipFill>
          <a:blip r:embed="rId2"/>
          <a:stretch>
            <a:fillRect/>
          </a:stretch>
        </p:blipFill>
        <p:spPr>
          <a:xfrm>
            <a:off x="826912" y="1454151"/>
            <a:ext cx="7483121" cy="3956755"/>
          </a:xfrm>
          <a:prstGeom prst="rect">
            <a:avLst/>
          </a:prstGeom>
        </p:spPr>
      </p:pic>
    </p:spTree>
    <p:extLst>
      <p:ext uri="{BB962C8B-B14F-4D97-AF65-F5344CB8AC3E}">
        <p14:creationId xmlns:p14="http://schemas.microsoft.com/office/powerpoint/2010/main" val="6731904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8229600" cy="866422"/>
          </a:xfrm>
        </p:spPr>
        <p:txBody>
          <a:bodyPr>
            <a:noAutofit/>
          </a:bodyPr>
          <a:lstStyle/>
          <a:p>
            <a:r>
              <a:rPr lang="en-US" sz="2800" i="1" dirty="0"/>
              <a:t>United States v. Perez-</a:t>
            </a:r>
            <a:r>
              <a:rPr lang="en-US" sz="2800" i="1" dirty="0" err="1"/>
              <a:t>Gallan</a:t>
            </a:r>
            <a:r>
              <a:rPr lang="en-US" sz="2800" i="1" dirty="0"/>
              <a:t> (</a:t>
            </a:r>
            <a:r>
              <a:rPr lang="en-US" sz="2800" dirty="0"/>
              <a:t>U.S. District Court for the Western District of Texas)</a:t>
            </a:r>
          </a:p>
        </p:txBody>
      </p:sp>
      <p:sp>
        <p:nvSpPr>
          <p:cNvPr id="3" name="Content Placeholder 2"/>
          <p:cNvSpPr>
            <a:spLocks noGrp="1"/>
          </p:cNvSpPr>
          <p:nvPr>
            <p:ph idx="1"/>
          </p:nvPr>
        </p:nvSpPr>
        <p:spPr>
          <a:xfrm>
            <a:off x="152400" y="1981200"/>
            <a:ext cx="8839200" cy="4651011"/>
          </a:xfrm>
        </p:spPr>
        <p:txBody>
          <a:bodyPr>
            <a:normAutofit/>
          </a:bodyPr>
          <a:lstStyle/>
          <a:p>
            <a:r>
              <a:rPr lang="en-US" dirty="0"/>
              <a:t>“No longer can lower courts account for public policy interests, historical analysis being the only tool.”</a:t>
            </a:r>
          </a:p>
          <a:p>
            <a:endParaRPr lang="en-US" dirty="0"/>
          </a:p>
          <a:p>
            <a:r>
              <a:rPr lang="en-US" dirty="0"/>
              <a:t>“Domestic violence, or violence against anyone for that matter, is not just a modern problem.”</a:t>
            </a:r>
          </a:p>
          <a:p>
            <a:endParaRPr lang="en-US" dirty="0"/>
          </a:p>
          <a:p>
            <a:endParaRPr lang="en-US" sz="2000" dirty="0"/>
          </a:p>
        </p:txBody>
      </p:sp>
    </p:spTree>
    <p:extLst>
      <p:ext uri="{BB962C8B-B14F-4D97-AF65-F5344CB8AC3E}">
        <p14:creationId xmlns:p14="http://schemas.microsoft.com/office/powerpoint/2010/main" val="38535024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8229600" cy="866422"/>
          </a:xfrm>
        </p:spPr>
        <p:txBody>
          <a:bodyPr>
            <a:noAutofit/>
          </a:bodyPr>
          <a:lstStyle/>
          <a:p>
            <a:r>
              <a:rPr lang="en-US" sz="2800" i="1" dirty="0"/>
              <a:t>United States v. Perez-</a:t>
            </a:r>
            <a:r>
              <a:rPr lang="en-US" sz="2800" i="1" dirty="0" err="1"/>
              <a:t>Gallan</a:t>
            </a:r>
            <a:r>
              <a:rPr lang="en-US" sz="2800" i="1" dirty="0"/>
              <a:t> (</a:t>
            </a:r>
            <a:r>
              <a:rPr lang="en-US" sz="2800" dirty="0"/>
              <a:t>U.S. District Court for the Western District of Texas)</a:t>
            </a:r>
          </a:p>
        </p:txBody>
      </p:sp>
      <p:sp>
        <p:nvSpPr>
          <p:cNvPr id="3" name="Content Placeholder 2"/>
          <p:cNvSpPr>
            <a:spLocks noGrp="1"/>
          </p:cNvSpPr>
          <p:nvPr>
            <p:ph idx="1"/>
          </p:nvPr>
        </p:nvSpPr>
        <p:spPr>
          <a:xfrm>
            <a:off x="152400" y="1981200"/>
            <a:ext cx="8839200" cy="4651011"/>
          </a:xfrm>
        </p:spPr>
        <p:txBody>
          <a:bodyPr>
            <a:normAutofit/>
          </a:bodyPr>
          <a:lstStyle/>
          <a:p>
            <a:r>
              <a:rPr lang="en-US" dirty="0"/>
              <a:t>“it is better to </a:t>
            </a:r>
            <a:r>
              <a:rPr lang="en-US" dirty="0">
                <a:solidFill>
                  <a:srgbClr val="FF0000"/>
                </a:solidFill>
              </a:rPr>
              <a:t>draw the curtain, shut out the public gaze, and leave the parties to forget and forgive</a:t>
            </a:r>
            <a:r>
              <a:rPr lang="en-US" dirty="0"/>
              <a:t>” (quoting the North Carolina Supreme court in 1874)</a:t>
            </a:r>
          </a:p>
          <a:p>
            <a:r>
              <a:rPr lang="en-US" dirty="0"/>
              <a:t>“even into the early twentieth century, judges were ‘</a:t>
            </a:r>
            <a:r>
              <a:rPr lang="en-US" dirty="0">
                <a:solidFill>
                  <a:srgbClr val="FF0000"/>
                </a:solidFill>
              </a:rPr>
              <a:t>more likely to confiscate a wife beater’s liquor than his guns</a:t>
            </a:r>
            <a:r>
              <a:rPr lang="en-US" dirty="0"/>
              <a:t>.’”</a:t>
            </a:r>
          </a:p>
          <a:p>
            <a:r>
              <a:rPr lang="en-US" dirty="0"/>
              <a:t>“whether the colonies considered domestic abusers a ‘threat to public safety.’ The Government and the Court’s historical inquiries above don’t support that conclusion.”</a:t>
            </a:r>
          </a:p>
          <a:p>
            <a:endParaRPr lang="en-US" dirty="0"/>
          </a:p>
          <a:p>
            <a:endParaRPr lang="en-US" sz="2000" dirty="0"/>
          </a:p>
        </p:txBody>
      </p:sp>
    </p:spTree>
    <p:extLst>
      <p:ext uri="{BB962C8B-B14F-4D97-AF65-F5344CB8AC3E}">
        <p14:creationId xmlns:p14="http://schemas.microsoft.com/office/powerpoint/2010/main" val="30779196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97022"/>
            <a:ext cx="8229600" cy="866422"/>
          </a:xfrm>
        </p:spPr>
        <p:txBody>
          <a:bodyPr>
            <a:noAutofit/>
          </a:bodyPr>
          <a:lstStyle/>
          <a:p>
            <a:r>
              <a:rPr lang="en-US" sz="3200" i="1" dirty="0"/>
              <a:t>United States v. Rahimi (5</a:t>
            </a:r>
            <a:r>
              <a:rPr lang="en-US" sz="3200" i="1" baseline="30000" dirty="0"/>
              <a:t>th</a:t>
            </a:r>
            <a:r>
              <a:rPr lang="en-US" sz="3200" i="1" dirty="0"/>
              <a:t> Circuit)</a:t>
            </a:r>
            <a:endParaRPr lang="en-US" sz="3200" dirty="0"/>
          </a:p>
        </p:txBody>
      </p:sp>
      <p:sp>
        <p:nvSpPr>
          <p:cNvPr id="3" name="Content Placeholder 2"/>
          <p:cNvSpPr>
            <a:spLocks noGrp="1"/>
          </p:cNvSpPr>
          <p:nvPr>
            <p:ph idx="1"/>
          </p:nvPr>
        </p:nvSpPr>
        <p:spPr>
          <a:xfrm>
            <a:off x="152400" y="990600"/>
            <a:ext cx="8763000" cy="5641611"/>
          </a:xfrm>
        </p:spPr>
        <p:txBody>
          <a:bodyPr>
            <a:normAutofit/>
          </a:bodyPr>
          <a:lstStyle/>
          <a:p>
            <a:r>
              <a:rPr lang="en-US" dirty="0"/>
              <a:t>Disarming “dangerous” people</a:t>
            </a:r>
          </a:p>
          <a:p>
            <a:pPr lvl="1"/>
            <a:r>
              <a:rPr lang="en-US" sz="2000" dirty="0"/>
              <a:t>Why was different: “preservation of political and social order, not the protection of an identified person from the threat of ‘domestic gun abuse’”</a:t>
            </a:r>
          </a:p>
          <a:p>
            <a:r>
              <a:rPr lang="en-US" dirty="0"/>
              <a:t>“Going armed” laws</a:t>
            </a:r>
          </a:p>
          <a:p>
            <a:pPr lvl="1"/>
            <a:r>
              <a:rPr lang="en-US" sz="2000" dirty="0"/>
              <a:t>After criminal conviction and focused on and tied to ”violent or riotous conduct and threats to society” rather than a “wider swath of conduct, not inherently dependent on any actual violence or threat.”</a:t>
            </a:r>
          </a:p>
          <a:p>
            <a:r>
              <a:rPr lang="en-US" dirty="0"/>
              <a:t>Surety laws</a:t>
            </a:r>
          </a:p>
          <a:p>
            <a:pPr lvl="1"/>
            <a:r>
              <a:rPr lang="en-US" sz="2000" dirty="0"/>
              <a:t>Burden not comparable: law didn’t prohibit public carry or possession if surety was posted</a:t>
            </a:r>
          </a:p>
          <a:p>
            <a:r>
              <a:rPr lang="en-US" dirty="0"/>
              <a:t>“we previously concluded that the societal benefits of </a:t>
            </a:r>
            <a:r>
              <a:rPr lang="en-US" dirty="0">
                <a:effectLst/>
                <a:ea typeface="Calibri" panose="020F0502020204030204" pitchFamily="34" charset="0"/>
              </a:rPr>
              <a:t>§922(g)(8)</a:t>
            </a:r>
            <a:r>
              <a:rPr lang="en-US" dirty="0"/>
              <a:t> outweighed its burden … But </a:t>
            </a:r>
            <a:r>
              <a:rPr lang="en-US" i="1" dirty="0" err="1"/>
              <a:t>Bruen</a:t>
            </a:r>
            <a:r>
              <a:rPr lang="en-US" dirty="0"/>
              <a:t> forecloses any such analysis in favor of a historical analogical inquiry”</a:t>
            </a:r>
          </a:p>
          <a:p>
            <a:endParaRPr lang="en-US" sz="2600" dirty="0"/>
          </a:p>
          <a:p>
            <a:endParaRPr lang="en-US" sz="2000" dirty="0"/>
          </a:p>
        </p:txBody>
      </p:sp>
    </p:spTree>
    <p:extLst>
      <p:ext uri="{BB962C8B-B14F-4D97-AF65-F5344CB8AC3E}">
        <p14:creationId xmlns:p14="http://schemas.microsoft.com/office/powerpoint/2010/main" val="484184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8229600" cy="866422"/>
          </a:xfrm>
        </p:spPr>
        <p:txBody>
          <a:bodyPr>
            <a:normAutofit fontScale="90000"/>
          </a:bodyPr>
          <a:lstStyle/>
          <a:p>
            <a:r>
              <a:rPr lang="en-US" sz="4400" i="1" dirty="0"/>
              <a:t>District of Columbia v. Heller (2008)</a:t>
            </a:r>
            <a:endParaRPr lang="en-US" sz="4400" dirty="0"/>
          </a:p>
        </p:txBody>
      </p:sp>
      <p:sp>
        <p:nvSpPr>
          <p:cNvPr id="3" name="Content Placeholder 2"/>
          <p:cNvSpPr>
            <a:spLocks noGrp="1"/>
          </p:cNvSpPr>
          <p:nvPr>
            <p:ph idx="1"/>
          </p:nvPr>
        </p:nvSpPr>
        <p:spPr>
          <a:xfrm>
            <a:off x="685800" y="1323622"/>
            <a:ext cx="8229600" cy="5181588"/>
          </a:xfrm>
        </p:spPr>
        <p:txBody>
          <a:bodyPr>
            <a:normAutofit/>
          </a:bodyPr>
          <a:lstStyle/>
          <a:p>
            <a:r>
              <a:rPr lang="en-US" sz="2800" dirty="0"/>
              <a:t>Right of self-defense</a:t>
            </a:r>
          </a:p>
          <a:p>
            <a:pPr lvl="1"/>
            <a:r>
              <a:rPr lang="en-US" sz="2000" dirty="0"/>
              <a:t>Central to the 2</a:t>
            </a:r>
            <a:r>
              <a:rPr lang="en-US" sz="2000" baseline="30000" dirty="0"/>
              <a:t>nd</a:t>
            </a:r>
            <a:r>
              <a:rPr lang="en-US" sz="2000" dirty="0"/>
              <a:t> Amendment right </a:t>
            </a:r>
          </a:p>
          <a:p>
            <a:pPr lvl="1"/>
            <a:r>
              <a:rPr lang="en-US" sz="2000" dirty="0"/>
              <a:t>Individual right</a:t>
            </a:r>
          </a:p>
          <a:p>
            <a:pPr lvl="1"/>
            <a:r>
              <a:rPr lang="en-US" sz="2000" dirty="0"/>
              <a:t>“Whatever it leaves for future evaluation, it surely elevates above all other interests the </a:t>
            </a:r>
            <a:r>
              <a:rPr lang="en-US" sz="2000" dirty="0">
                <a:solidFill>
                  <a:srgbClr val="FF0000"/>
                </a:solidFill>
              </a:rPr>
              <a:t>right of law-abiding, responsible citizens to use arms in defense </a:t>
            </a:r>
            <a:r>
              <a:rPr lang="en-US" sz="2000" dirty="0"/>
              <a:t>of hearth and home.”</a:t>
            </a:r>
          </a:p>
          <a:p>
            <a:r>
              <a:rPr lang="en-US" sz="2800" dirty="0"/>
              <a:t>Right isn’t for everyone</a:t>
            </a:r>
          </a:p>
          <a:p>
            <a:pPr lvl="1"/>
            <a:r>
              <a:rPr lang="en-US" sz="2000" dirty="0"/>
              <a:t>Long-standing prohibitions for felons, mentally ill, and sensitive places presumptively legal</a:t>
            </a:r>
          </a:p>
          <a:p>
            <a:r>
              <a:rPr lang="en-US" sz="2800" dirty="0"/>
              <a:t>Right belongs to “law-abiding citizens”</a:t>
            </a:r>
          </a:p>
          <a:p>
            <a:r>
              <a:rPr lang="en-US" sz="2800" dirty="0"/>
              <a:t>Analytical focus: language, structure, history</a:t>
            </a:r>
          </a:p>
        </p:txBody>
      </p:sp>
    </p:spTree>
    <p:extLst>
      <p:ext uri="{BB962C8B-B14F-4D97-AF65-F5344CB8AC3E}">
        <p14:creationId xmlns:p14="http://schemas.microsoft.com/office/powerpoint/2010/main" val="10911167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8229600" cy="866422"/>
          </a:xfrm>
        </p:spPr>
        <p:txBody>
          <a:bodyPr>
            <a:noAutofit/>
          </a:bodyPr>
          <a:lstStyle/>
          <a:p>
            <a:r>
              <a:rPr lang="en-US" sz="3200" i="1" dirty="0"/>
              <a:t>NYSRPA v. </a:t>
            </a:r>
            <a:r>
              <a:rPr lang="en-US" sz="3200" i="1" dirty="0" err="1"/>
              <a:t>Bruen</a:t>
            </a:r>
            <a:r>
              <a:rPr lang="en-US" sz="3200" dirty="0"/>
              <a:t> (2022)</a:t>
            </a:r>
          </a:p>
        </p:txBody>
      </p:sp>
      <p:sp>
        <p:nvSpPr>
          <p:cNvPr id="3" name="Content Placeholder 2"/>
          <p:cNvSpPr>
            <a:spLocks noGrp="1"/>
          </p:cNvSpPr>
          <p:nvPr>
            <p:ph idx="1"/>
          </p:nvPr>
        </p:nvSpPr>
        <p:spPr>
          <a:xfrm>
            <a:off x="685800" y="1323622"/>
            <a:ext cx="8229600" cy="5308589"/>
          </a:xfrm>
        </p:spPr>
        <p:txBody>
          <a:bodyPr>
            <a:normAutofit/>
          </a:bodyPr>
          <a:lstStyle/>
          <a:p>
            <a:pPr marL="0" indent="0">
              <a:buNone/>
            </a:pPr>
            <a:r>
              <a:rPr lang="en-US" dirty="0"/>
              <a:t>“at least one way in which the Second Amendment’s historically fixed meaning applies to new circumstances: Its reference to </a:t>
            </a:r>
            <a:r>
              <a:rPr lang="en-US" dirty="0">
                <a:solidFill>
                  <a:srgbClr val="FF0000"/>
                </a:solidFill>
              </a:rPr>
              <a:t>‘arms’ does not apply ‘only [to] those arms in existence in the 18</a:t>
            </a:r>
            <a:r>
              <a:rPr lang="en-US" baseline="30000" dirty="0">
                <a:solidFill>
                  <a:srgbClr val="FF0000"/>
                </a:solidFill>
              </a:rPr>
              <a:t>th</a:t>
            </a:r>
            <a:r>
              <a:rPr lang="en-US" dirty="0">
                <a:solidFill>
                  <a:srgbClr val="FF0000"/>
                </a:solidFill>
              </a:rPr>
              <a:t> century</a:t>
            </a:r>
            <a:r>
              <a:rPr lang="en-US" dirty="0"/>
              <a:t>…covers modern instruments that facilitate armed self-defense.”</a:t>
            </a:r>
          </a:p>
          <a:p>
            <a:endParaRPr lang="en-US" sz="2000" dirty="0"/>
          </a:p>
          <a:p>
            <a:r>
              <a:rPr lang="en-US" dirty="0"/>
              <a:t>Large-capacity magazines</a:t>
            </a:r>
          </a:p>
          <a:p>
            <a:r>
              <a:rPr lang="en-US" dirty="0"/>
              <a:t>Semi-automatic rifles (AR-15s)</a:t>
            </a:r>
          </a:p>
          <a:p>
            <a:r>
              <a:rPr lang="en-US" dirty="0"/>
              <a:t>Hollow-point bullets</a:t>
            </a:r>
          </a:p>
          <a:p>
            <a:r>
              <a:rPr lang="en-US" dirty="0"/>
              <a:t>Kevlar vests</a:t>
            </a:r>
          </a:p>
          <a:p>
            <a:endParaRPr lang="en-US" sz="2000" dirty="0"/>
          </a:p>
        </p:txBody>
      </p:sp>
    </p:spTree>
    <p:extLst>
      <p:ext uri="{BB962C8B-B14F-4D97-AF65-F5344CB8AC3E}">
        <p14:creationId xmlns:p14="http://schemas.microsoft.com/office/powerpoint/2010/main" val="34129796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77E3788-A329-9745-A26A-503AC5B867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 y="513080"/>
            <a:ext cx="4072890" cy="54305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EA7F485-EA36-6C5A-37A3-DE52421118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3408" y="513080"/>
            <a:ext cx="3717140" cy="5430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0438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8229600" cy="866422"/>
          </a:xfrm>
        </p:spPr>
        <p:txBody>
          <a:bodyPr>
            <a:noAutofit/>
          </a:bodyPr>
          <a:lstStyle/>
          <a:p>
            <a:r>
              <a:rPr lang="en-US" sz="3200" i="1" dirty="0"/>
              <a:t>NYSRPA v. </a:t>
            </a:r>
            <a:r>
              <a:rPr lang="en-US" sz="3200" i="1" dirty="0" err="1"/>
              <a:t>Bruen</a:t>
            </a:r>
            <a:r>
              <a:rPr lang="en-US" sz="3200" dirty="0"/>
              <a:t> (2022)</a:t>
            </a:r>
          </a:p>
        </p:txBody>
      </p:sp>
      <p:sp>
        <p:nvSpPr>
          <p:cNvPr id="3" name="Content Placeholder 2"/>
          <p:cNvSpPr>
            <a:spLocks noGrp="1"/>
          </p:cNvSpPr>
          <p:nvPr>
            <p:ph idx="1"/>
          </p:nvPr>
        </p:nvSpPr>
        <p:spPr>
          <a:xfrm>
            <a:off x="685800" y="1143000"/>
            <a:ext cx="8229600" cy="5489211"/>
          </a:xfrm>
        </p:spPr>
        <p:txBody>
          <a:bodyPr>
            <a:normAutofit/>
          </a:bodyPr>
          <a:lstStyle/>
          <a:p>
            <a:r>
              <a:rPr lang="en-US" b="1" u="sng" dirty="0"/>
              <a:t>Issue</a:t>
            </a:r>
            <a:r>
              <a:rPr lang="en-US" b="1" dirty="0"/>
              <a:t>:</a:t>
            </a:r>
            <a:r>
              <a:rPr lang="en-US" dirty="0"/>
              <a:t> “proper cause” restriction for carrying firearms in public</a:t>
            </a:r>
          </a:p>
          <a:p>
            <a:r>
              <a:rPr lang="en-US" b="1" u="sng" dirty="0"/>
              <a:t>Constitutional test</a:t>
            </a:r>
            <a:r>
              <a:rPr lang="en-US" b="1" dirty="0"/>
              <a:t>:</a:t>
            </a:r>
            <a:endParaRPr lang="en-US" b="1" u="sng" dirty="0"/>
          </a:p>
          <a:p>
            <a:pPr marL="457200" lvl="1" indent="0">
              <a:buNone/>
            </a:pPr>
            <a:r>
              <a:rPr lang="en-US" dirty="0"/>
              <a:t>	</a:t>
            </a:r>
            <a:r>
              <a:rPr lang="en-US" sz="2000" dirty="0"/>
              <a:t>(1) “when the Second Amendment’s </a:t>
            </a:r>
            <a:r>
              <a:rPr lang="en-US" sz="2000" dirty="0">
                <a:solidFill>
                  <a:srgbClr val="FF0000"/>
                </a:solidFill>
              </a:rPr>
              <a:t>plain text covers an 	individual’s conduct</a:t>
            </a:r>
            <a:r>
              <a:rPr lang="en-US" sz="2000" dirty="0"/>
              <a:t>, the Constitution presumptively 	protects that conduct.”</a:t>
            </a:r>
          </a:p>
          <a:p>
            <a:pPr marL="457200" lvl="1" indent="0">
              <a:buNone/>
            </a:pPr>
            <a:r>
              <a:rPr lang="en-US" sz="2000" dirty="0"/>
              <a:t>	(2) “government must demonstrate that the regulation is 	</a:t>
            </a:r>
            <a:r>
              <a:rPr lang="en-US" sz="2000" dirty="0">
                <a:solidFill>
                  <a:srgbClr val="FF0000"/>
                </a:solidFill>
              </a:rPr>
              <a:t>consistent with this Nation’s historical tradition of firearm 	regulation</a:t>
            </a:r>
            <a:r>
              <a:rPr lang="en-US" sz="2000" dirty="0"/>
              <a:t>.”</a:t>
            </a:r>
          </a:p>
          <a:p>
            <a:r>
              <a:rPr lang="en-US" dirty="0"/>
              <a:t>Part (2): </a:t>
            </a:r>
            <a:r>
              <a:rPr lang="en-US" b="1" dirty="0"/>
              <a:t>How &amp; Why</a:t>
            </a:r>
          </a:p>
          <a:p>
            <a:pPr lvl="1"/>
            <a:r>
              <a:rPr lang="en-US" sz="2000" dirty="0"/>
              <a:t>“whether modern and historical regulations impose a </a:t>
            </a:r>
            <a:r>
              <a:rPr lang="en-US" sz="2000" dirty="0">
                <a:solidFill>
                  <a:srgbClr val="FF0000"/>
                </a:solidFill>
              </a:rPr>
              <a:t>comparable burden </a:t>
            </a:r>
            <a:r>
              <a:rPr lang="en-US" sz="2000" dirty="0"/>
              <a:t>on the right of armed self-defense and whether that burden is </a:t>
            </a:r>
            <a:r>
              <a:rPr lang="en-US" sz="2000" dirty="0">
                <a:solidFill>
                  <a:srgbClr val="FF0000"/>
                </a:solidFill>
              </a:rPr>
              <a:t>comparably justified</a:t>
            </a:r>
            <a:r>
              <a:rPr lang="en-US" sz="2000" dirty="0"/>
              <a:t>”</a:t>
            </a:r>
          </a:p>
          <a:p>
            <a:endParaRPr lang="en-US" dirty="0"/>
          </a:p>
          <a:p>
            <a:endParaRPr lang="en-US" sz="2000" dirty="0"/>
          </a:p>
        </p:txBody>
      </p:sp>
    </p:spTree>
    <p:extLst>
      <p:ext uri="{BB962C8B-B14F-4D97-AF65-F5344CB8AC3E}">
        <p14:creationId xmlns:p14="http://schemas.microsoft.com/office/powerpoint/2010/main" val="473962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dobeStock_128957836 - POLL Slide in Red.jpeg">
            <a:extLst>
              <a:ext uri="{FF2B5EF4-FFF2-40B4-BE49-F238E27FC236}">
                <a16:creationId xmlns:a16="http://schemas.microsoft.com/office/drawing/2014/main" id="{200DBA36-B2D6-DFE8-C2B9-15BB4237EF31}"/>
              </a:ext>
            </a:extLst>
          </p:cNvPr>
          <p:cNvPicPr>
            <a:picLocks noChangeAspect="1"/>
          </p:cNvPicPr>
          <p:nvPr/>
        </p:nvPicPr>
        <p:blipFill>
          <a:blip r:embed="rId2"/>
          <a:stretch>
            <a:fillRect/>
          </a:stretch>
        </p:blipFill>
        <p:spPr>
          <a:xfrm>
            <a:off x="826912" y="1454151"/>
            <a:ext cx="7483121" cy="3956755"/>
          </a:xfrm>
          <a:prstGeom prst="rect">
            <a:avLst/>
          </a:prstGeom>
        </p:spPr>
      </p:pic>
    </p:spTree>
    <p:extLst>
      <p:ext uri="{BB962C8B-B14F-4D97-AF65-F5344CB8AC3E}">
        <p14:creationId xmlns:p14="http://schemas.microsoft.com/office/powerpoint/2010/main" val="862837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BA16B1-2B4C-EF4C-A386-92898672FD74}"/>
              </a:ext>
            </a:extLst>
          </p:cNvPr>
          <p:cNvPicPr>
            <a:picLocks noChangeAspect="1"/>
          </p:cNvPicPr>
          <p:nvPr/>
        </p:nvPicPr>
        <p:blipFill>
          <a:blip r:embed="rId2"/>
          <a:stretch>
            <a:fillRect/>
          </a:stretch>
        </p:blipFill>
        <p:spPr>
          <a:xfrm>
            <a:off x="373018" y="3535730"/>
            <a:ext cx="3799060" cy="2298431"/>
          </a:xfrm>
          <a:prstGeom prst="rect">
            <a:avLst/>
          </a:prstGeom>
        </p:spPr>
      </p:pic>
      <p:pic>
        <p:nvPicPr>
          <p:cNvPr id="4" name="Picture 3">
            <a:extLst>
              <a:ext uri="{FF2B5EF4-FFF2-40B4-BE49-F238E27FC236}">
                <a16:creationId xmlns:a16="http://schemas.microsoft.com/office/drawing/2014/main" id="{E4D2EB5A-AE09-5D4A-8933-F296D29FB57B}"/>
              </a:ext>
            </a:extLst>
          </p:cNvPr>
          <p:cNvPicPr>
            <a:picLocks noChangeAspect="1"/>
          </p:cNvPicPr>
          <p:nvPr/>
        </p:nvPicPr>
        <p:blipFill>
          <a:blip r:embed="rId3"/>
          <a:stretch>
            <a:fillRect/>
          </a:stretch>
        </p:blipFill>
        <p:spPr>
          <a:xfrm>
            <a:off x="346362" y="1262548"/>
            <a:ext cx="4052019" cy="1357426"/>
          </a:xfrm>
          <a:prstGeom prst="rect">
            <a:avLst/>
          </a:prstGeom>
        </p:spPr>
      </p:pic>
      <p:pic>
        <p:nvPicPr>
          <p:cNvPr id="6" name="Picture 5">
            <a:extLst>
              <a:ext uri="{FF2B5EF4-FFF2-40B4-BE49-F238E27FC236}">
                <a16:creationId xmlns:a16="http://schemas.microsoft.com/office/drawing/2014/main" id="{1A366531-4D5F-4F4A-B2D3-96B9EE941A49}"/>
              </a:ext>
            </a:extLst>
          </p:cNvPr>
          <p:cNvPicPr>
            <a:picLocks noChangeAspect="1"/>
          </p:cNvPicPr>
          <p:nvPr/>
        </p:nvPicPr>
        <p:blipFill>
          <a:blip r:embed="rId4"/>
          <a:stretch>
            <a:fillRect/>
          </a:stretch>
        </p:blipFill>
        <p:spPr>
          <a:xfrm>
            <a:off x="4746719" y="1073186"/>
            <a:ext cx="3543427" cy="2276651"/>
          </a:xfrm>
          <a:prstGeom prst="rect">
            <a:avLst/>
          </a:prstGeom>
        </p:spPr>
      </p:pic>
      <p:pic>
        <p:nvPicPr>
          <p:cNvPr id="7" name="Picture 6">
            <a:extLst>
              <a:ext uri="{FF2B5EF4-FFF2-40B4-BE49-F238E27FC236}">
                <a16:creationId xmlns:a16="http://schemas.microsoft.com/office/drawing/2014/main" id="{0F1DAF72-DE59-C747-9750-D50E222274D8}"/>
              </a:ext>
            </a:extLst>
          </p:cNvPr>
          <p:cNvPicPr>
            <a:picLocks noChangeAspect="1"/>
          </p:cNvPicPr>
          <p:nvPr/>
        </p:nvPicPr>
        <p:blipFill>
          <a:blip r:embed="rId5"/>
          <a:stretch>
            <a:fillRect/>
          </a:stretch>
        </p:blipFill>
        <p:spPr>
          <a:xfrm>
            <a:off x="4760015" y="3558541"/>
            <a:ext cx="3549705" cy="2298433"/>
          </a:xfrm>
          <a:prstGeom prst="rect">
            <a:avLst/>
          </a:prstGeom>
        </p:spPr>
      </p:pic>
      <p:sp>
        <p:nvSpPr>
          <p:cNvPr id="2" name="Footer Placeholder 1">
            <a:extLst>
              <a:ext uri="{FF2B5EF4-FFF2-40B4-BE49-F238E27FC236}">
                <a16:creationId xmlns:a16="http://schemas.microsoft.com/office/drawing/2014/main" id="{910AA526-C736-FA4F-B612-248E1CC0E400}"/>
              </a:ext>
            </a:extLst>
          </p:cNvPr>
          <p:cNvSpPr>
            <a:spLocks noGrp="1"/>
          </p:cNvSpPr>
          <p:nvPr>
            <p:ph type="ftr" sz="quarter" idx="10"/>
          </p:nvPr>
        </p:nvSpPr>
        <p:spPr>
          <a:xfrm>
            <a:off x="3028950" y="6356350"/>
            <a:ext cx="3086100" cy="365125"/>
          </a:xfrm>
        </p:spPr>
        <p:txBody>
          <a:bodyPr>
            <a:normAutofit/>
          </a:bodyPr>
          <a:lstStyle/>
          <a:p>
            <a:pPr>
              <a:spcAft>
                <a:spcPts val="600"/>
              </a:spcAft>
              <a:defRPr/>
            </a:pPr>
            <a:r>
              <a:rPr lang="en-US" altLang="en-US"/>
              <a:t>Trustees Presentation</a:t>
            </a:r>
          </a:p>
        </p:txBody>
      </p:sp>
    </p:spTree>
    <p:extLst>
      <p:ext uri="{BB962C8B-B14F-4D97-AF65-F5344CB8AC3E}">
        <p14:creationId xmlns:p14="http://schemas.microsoft.com/office/powerpoint/2010/main" val="2589407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078BE0-CF56-524C-F37F-CFFE918433AD}"/>
              </a:ext>
            </a:extLst>
          </p:cNvPr>
          <p:cNvPicPr>
            <a:picLocks noChangeAspect="1"/>
          </p:cNvPicPr>
          <p:nvPr/>
        </p:nvPicPr>
        <p:blipFill rotWithShape="1">
          <a:blip r:embed="rId2"/>
          <a:srcRect l="1109" r="2415" b="4421"/>
          <a:stretch/>
        </p:blipFill>
        <p:spPr>
          <a:xfrm>
            <a:off x="2514600" y="674178"/>
            <a:ext cx="6629400" cy="5029200"/>
          </a:xfrm>
          <a:prstGeom prst="rect">
            <a:avLst/>
          </a:prstGeom>
        </p:spPr>
      </p:pic>
      <p:pic>
        <p:nvPicPr>
          <p:cNvPr id="6" name="Picture 5">
            <a:extLst>
              <a:ext uri="{FF2B5EF4-FFF2-40B4-BE49-F238E27FC236}">
                <a16:creationId xmlns:a16="http://schemas.microsoft.com/office/drawing/2014/main" id="{DBE87F1F-F7D3-A536-58BD-77E67B0189FE}"/>
              </a:ext>
            </a:extLst>
          </p:cNvPr>
          <p:cNvPicPr>
            <a:picLocks noChangeAspect="1"/>
          </p:cNvPicPr>
          <p:nvPr/>
        </p:nvPicPr>
        <p:blipFill rotWithShape="1">
          <a:blip r:embed="rId3"/>
          <a:srcRect l="4638" r="3507"/>
          <a:stretch/>
        </p:blipFill>
        <p:spPr>
          <a:xfrm>
            <a:off x="0" y="2422313"/>
            <a:ext cx="3124200" cy="2013373"/>
          </a:xfrm>
          <a:prstGeom prst="rect">
            <a:avLst/>
          </a:prstGeom>
        </p:spPr>
      </p:pic>
      <p:pic>
        <p:nvPicPr>
          <p:cNvPr id="7" name="Picture 6">
            <a:extLst>
              <a:ext uri="{FF2B5EF4-FFF2-40B4-BE49-F238E27FC236}">
                <a16:creationId xmlns:a16="http://schemas.microsoft.com/office/drawing/2014/main" id="{7231A112-271D-34F7-2D60-6DF8FFD21790}"/>
              </a:ext>
            </a:extLst>
          </p:cNvPr>
          <p:cNvPicPr>
            <a:picLocks noChangeAspect="1"/>
          </p:cNvPicPr>
          <p:nvPr/>
        </p:nvPicPr>
        <p:blipFill rotWithShape="1">
          <a:blip r:embed="rId4"/>
          <a:srcRect t="21765" r="9327" b="9599"/>
          <a:stretch/>
        </p:blipFill>
        <p:spPr>
          <a:xfrm>
            <a:off x="2057400" y="674178"/>
            <a:ext cx="7086600" cy="370465"/>
          </a:xfrm>
          <a:prstGeom prst="rect">
            <a:avLst/>
          </a:prstGeom>
        </p:spPr>
      </p:pic>
    </p:spTree>
    <p:extLst>
      <p:ext uri="{BB962C8B-B14F-4D97-AF65-F5344CB8AC3E}">
        <p14:creationId xmlns:p14="http://schemas.microsoft.com/office/powerpoint/2010/main" val="2841042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A7E887-F664-A51D-D692-8BA7CD24BE25}"/>
              </a:ext>
            </a:extLst>
          </p:cNvPr>
          <p:cNvPicPr>
            <a:picLocks noChangeAspect="1"/>
          </p:cNvPicPr>
          <p:nvPr/>
        </p:nvPicPr>
        <p:blipFill rotWithShape="1">
          <a:blip r:embed="rId2"/>
          <a:srcRect b="23753"/>
          <a:stretch/>
        </p:blipFill>
        <p:spPr>
          <a:xfrm>
            <a:off x="38859" y="381000"/>
            <a:ext cx="4533141" cy="3179890"/>
          </a:xfrm>
          <a:prstGeom prst="rect">
            <a:avLst/>
          </a:prstGeom>
        </p:spPr>
      </p:pic>
      <p:pic>
        <p:nvPicPr>
          <p:cNvPr id="4" name="Picture 3">
            <a:extLst>
              <a:ext uri="{FF2B5EF4-FFF2-40B4-BE49-F238E27FC236}">
                <a16:creationId xmlns:a16="http://schemas.microsoft.com/office/drawing/2014/main" id="{59804AC2-B047-29C8-2ED9-7744E1D16602}"/>
              </a:ext>
            </a:extLst>
          </p:cNvPr>
          <p:cNvPicPr>
            <a:picLocks noChangeAspect="1"/>
          </p:cNvPicPr>
          <p:nvPr/>
        </p:nvPicPr>
        <p:blipFill>
          <a:blip r:embed="rId3"/>
          <a:stretch>
            <a:fillRect/>
          </a:stretch>
        </p:blipFill>
        <p:spPr>
          <a:xfrm>
            <a:off x="4349900" y="2286000"/>
            <a:ext cx="4648200" cy="3674812"/>
          </a:xfrm>
          <a:prstGeom prst="rect">
            <a:avLst/>
          </a:prstGeom>
        </p:spPr>
      </p:pic>
    </p:spTree>
    <p:extLst>
      <p:ext uri="{BB962C8B-B14F-4D97-AF65-F5344CB8AC3E}">
        <p14:creationId xmlns:p14="http://schemas.microsoft.com/office/powerpoint/2010/main" val="2667093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4" name="Picture 6" descr="Philando Divall Castile (1983-2016) •">
            <a:extLst>
              <a:ext uri="{FF2B5EF4-FFF2-40B4-BE49-F238E27FC236}">
                <a16:creationId xmlns:a16="http://schemas.microsoft.com/office/drawing/2014/main" id="{59D7824D-078A-A947-9470-CE7AC5F4910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81000" y="3085223"/>
            <a:ext cx="3460485" cy="301927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ombined videos show fatal Castile shooting - CNN Video">
            <a:extLst>
              <a:ext uri="{FF2B5EF4-FFF2-40B4-BE49-F238E27FC236}">
                <a16:creationId xmlns:a16="http://schemas.microsoft.com/office/drawing/2014/main" id="{F10BD6F1-1A0F-E34E-8F0D-0310134563F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91000" y="3306840"/>
            <a:ext cx="4641106" cy="2575812"/>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9F624B54-B27D-6440-8E82-C7AD083CA2C6}"/>
              </a:ext>
            </a:extLst>
          </p:cNvPr>
          <p:cNvSpPr>
            <a:spLocks noGrp="1"/>
          </p:cNvSpPr>
          <p:nvPr>
            <p:ph type="ftr" sz="quarter" idx="10"/>
          </p:nvPr>
        </p:nvSpPr>
        <p:spPr>
          <a:xfrm>
            <a:off x="3028950" y="6356350"/>
            <a:ext cx="3086100" cy="365125"/>
          </a:xfrm>
        </p:spPr>
        <p:txBody>
          <a:bodyPr>
            <a:normAutofit/>
          </a:bodyPr>
          <a:lstStyle/>
          <a:p>
            <a:pPr>
              <a:spcAft>
                <a:spcPts val="600"/>
              </a:spcAft>
              <a:defRPr/>
            </a:pPr>
            <a:r>
              <a:rPr lang="en-US" altLang="en-US"/>
              <a:t>Trustees Presentation</a:t>
            </a:r>
          </a:p>
        </p:txBody>
      </p:sp>
      <p:pic>
        <p:nvPicPr>
          <p:cNvPr id="3" name="Picture 2">
            <a:extLst>
              <a:ext uri="{FF2B5EF4-FFF2-40B4-BE49-F238E27FC236}">
                <a16:creationId xmlns:a16="http://schemas.microsoft.com/office/drawing/2014/main" id="{C49E0D25-5F83-79D5-11AE-DF272C902D41}"/>
              </a:ext>
            </a:extLst>
          </p:cNvPr>
          <p:cNvPicPr>
            <a:picLocks noChangeAspect="1"/>
          </p:cNvPicPr>
          <p:nvPr/>
        </p:nvPicPr>
        <p:blipFill>
          <a:blip r:embed="rId4"/>
          <a:stretch>
            <a:fillRect/>
          </a:stretch>
        </p:blipFill>
        <p:spPr>
          <a:xfrm>
            <a:off x="685800" y="309883"/>
            <a:ext cx="7772400" cy="2648177"/>
          </a:xfrm>
          <a:prstGeom prst="rect">
            <a:avLst/>
          </a:prstGeom>
        </p:spPr>
      </p:pic>
    </p:spTree>
    <p:extLst>
      <p:ext uri="{BB962C8B-B14F-4D97-AF65-F5344CB8AC3E}">
        <p14:creationId xmlns:p14="http://schemas.microsoft.com/office/powerpoint/2010/main" val="205764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
      </a:majorFont>
      <a:minorFont>
        <a:latin typeface="Arial"/>
        <a:ea typeface="Osak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Osak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Osaka"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2004:Templates:Presentations:Designs:Blank Presentation</Template>
  <TotalTime>3236</TotalTime>
  <Words>1002</Words>
  <Application>Microsoft Office PowerPoint</Application>
  <PresentationFormat>On-screen Show (4:3)</PresentationFormat>
  <Paragraphs>92</Paragraphs>
  <Slides>31</Slides>
  <Notes>12</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Blank Presentation</vt:lpstr>
      <vt:lpstr>Bruen’s Burdens in the Ongoing Fight Against Gun Violence</vt:lpstr>
      <vt:lpstr>Roadmap</vt:lpstr>
      <vt:lpstr>District of Columbia v. Heller (2008)</vt:lpstr>
      <vt:lpstr>NYSRPA v. Bruen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NYSRPA v. Bruen (2022)  (Alito, J., concurring)</vt:lpstr>
      <vt:lpstr>PowerPoint Presentation</vt:lpstr>
      <vt:lpstr>Stand Your Ground Laws</vt:lpstr>
      <vt:lpstr>PowerPoint Presentation</vt:lpstr>
      <vt:lpstr>PowerPoint Presentation</vt:lpstr>
      <vt:lpstr>PowerPoint Presentation</vt:lpstr>
      <vt:lpstr>PowerPoint Presentation</vt:lpstr>
      <vt:lpstr>PowerPoint Presentation</vt:lpstr>
      <vt:lpstr>PowerPoint Presentation</vt:lpstr>
      <vt:lpstr>NYSRPA v. Bruen (2022)</vt:lpstr>
      <vt:lpstr>NYSRPA v. Bruen (2022)</vt:lpstr>
      <vt:lpstr>United States v. Rahimi (oral argument 11/7/23)</vt:lpstr>
      <vt:lpstr>PowerPoint Presentation</vt:lpstr>
      <vt:lpstr>United States v. Perez-Gallan (U.S. District Court for the Western District of Texas)</vt:lpstr>
      <vt:lpstr>United States v. Perez-Gallan (U.S. District Court for the Western District of Texas)</vt:lpstr>
      <vt:lpstr>United States v. Rahimi (5th Circuit)</vt:lpstr>
      <vt:lpstr>NYSRPA v. Bruen (2022)</vt:lpstr>
      <vt:lpstr>PowerPoint Presentation</vt:lpstr>
    </vt:vector>
  </TitlesOfParts>
  <Company>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Ulrich, Michael Richard</cp:lastModifiedBy>
  <cp:revision>113</cp:revision>
  <cp:lastPrinted>2018-05-31T15:51:35Z</cp:lastPrinted>
  <dcterms:created xsi:type="dcterms:W3CDTF">2008-01-28T19:49:47Z</dcterms:created>
  <dcterms:modified xsi:type="dcterms:W3CDTF">2023-09-13T13:40:25Z</dcterms:modified>
</cp:coreProperties>
</file>